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87"/>
  </p:notesMasterIdLst>
  <p:handoutMasterIdLst>
    <p:handoutMasterId r:id="rId88"/>
  </p:handoutMasterIdLst>
  <p:sldIdLst>
    <p:sldId id="368" r:id="rId6"/>
    <p:sldId id="458" r:id="rId7"/>
    <p:sldId id="417" r:id="rId8"/>
    <p:sldId id="451" r:id="rId9"/>
    <p:sldId id="418" r:id="rId10"/>
    <p:sldId id="419" r:id="rId11"/>
    <p:sldId id="420" r:id="rId12"/>
    <p:sldId id="421" r:id="rId13"/>
    <p:sldId id="422"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52" r:id="rId29"/>
    <p:sldId id="437" r:id="rId30"/>
    <p:sldId id="438" r:id="rId31"/>
    <p:sldId id="439" r:id="rId32"/>
    <p:sldId id="453" r:id="rId33"/>
    <p:sldId id="441" r:id="rId34"/>
    <p:sldId id="442" r:id="rId35"/>
    <p:sldId id="443" r:id="rId36"/>
    <p:sldId id="444" r:id="rId37"/>
    <p:sldId id="445" r:id="rId38"/>
    <p:sldId id="459" r:id="rId39"/>
    <p:sldId id="447" r:id="rId40"/>
    <p:sldId id="446" r:id="rId41"/>
    <p:sldId id="448" r:id="rId42"/>
    <p:sldId id="449" r:id="rId43"/>
    <p:sldId id="450" r:id="rId44"/>
    <p:sldId id="399" r:id="rId45"/>
    <p:sldId id="295" r:id="rId46"/>
    <p:sldId id="367" r:id="rId47"/>
    <p:sldId id="375" r:id="rId48"/>
    <p:sldId id="359" r:id="rId49"/>
    <p:sldId id="376" r:id="rId50"/>
    <p:sldId id="377" r:id="rId51"/>
    <p:sldId id="454" r:id="rId52"/>
    <p:sldId id="373" r:id="rId53"/>
    <p:sldId id="378" r:id="rId54"/>
    <p:sldId id="379" r:id="rId55"/>
    <p:sldId id="389" r:id="rId56"/>
    <p:sldId id="390" r:id="rId57"/>
    <p:sldId id="380" r:id="rId58"/>
    <p:sldId id="382" r:id="rId59"/>
    <p:sldId id="383" r:id="rId60"/>
    <p:sldId id="384" r:id="rId61"/>
    <p:sldId id="385" r:id="rId62"/>
    <p:sldId id="386" r:id="rId63"/>
    <p:sldId id="388" r:id="rId64"/>
    <p:sldId id="387" r:id="rId65"/>
    <p:sldId id="414" r:id="rId66"/>
    <p:sldId id="391" r:id="rId67"/>
    <p:sldId id="392" r:id="rId68"/>
    <p:sldId id="393" r:id="rId69"/>
    <p:sldId id="394" r:id="rId70"/>
    <p:sldId id="397" r:id="rId71"/>
    <p:sldId id="398" r:id="rId72"/>
    <p:sldId id="401" r:id="rId73"/>
    <p:sldId id="400" r:id="rId74"/>
    <p:sldId id="413" r:id="rId75"/>
    <p:sldId id="403" r:id="rId76"/>
    <p:sldId id="404" r:id="rId77"/>
    <p:sldId id="409" r:id="rId78"/>
    <p:sldId id="405" r:id="rId79"/>
    <p:sldId id="408" r:id="rId80"/>
    <p:sldId id="406" r:id="rId81"/>
    <p:sldId id="407" r:id="rId82"/>
    <p:sldId id="410" r:id="rId83"/>
    <p:sldId id="411" r:id="rId84"/>
    <p:sldId id="412" r:id="rId85"/>
    <p:sldId id="455" r:id="rId86"/>
  </p:sldIdLst>
  <p:sldSz cx="10972800" cy="8229600" type="B4JIS"/>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B01C32"/>
    <a:srgbClr val="A31527"/>
    <a:srgbClr val="A21727"/>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6" autoAdjust="0"/>
    <p:restoredTop sz="95714" autoAdjust="0"/>
  </p:normalViewPr>
  <p:slideViewPr>
    <p:cSldViewPr snapToGrid="0" snapToObjects="1" showGuides="1">
      <p:cViewPr varScale="1">
        <p:scale>
          <a:sx n="102" d="100"/>
          <a:sy n="102" d="100"/>
        </p:scale>
        <p:origin x="1928" y="184"/>
      </p:cViewPr>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viewProps" Target="viewProp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9/16/20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5:06:37.692"/>
    </inkml:context>
    <inkml:brush xml:id="br0">
      <inkml:brushProperty name="width" value="0.09701" units="cm"/>
      <inkml:brushProperty name="height" value="0.09701" units="cm"/>
      <inkml:brushProperty name="color" value="#333333"/>
      <inkml:brushProperty name="transparency" value="50"/>
    </inkml:brush>
  </inkml:definitions>
  <inkml:trace contextRef="#ctx0" brushRef="#br0">4303 572 24575,'-93'-15'0,"-1"-1"0,0 1 0,0 0 0,0-1 0,1 1 0,-1 0 0,0-1 0,0 1 0,-1-1 0,-4 0 0,0-1 0,2 1 0,4 1 0,6 1 0,8 2 0,12 4 0,-39-1 0,16 3-951,-2-2 1,1 1 950,7 4 0,3 2 0,6-4 0,2 2-5,5 2 0,0 1 5,-5-2 0,2 1-2922,12 2 1,0 1 2921,-8 0 0,0 1 0,10 1 0,1 0-64,-5 4 1,-1 1 63,0-1 0,0 1 0,-3 3 0,-1 1 0,2 1 0,0 1 0,0 0 0,0 1 0,-3 4 0,1 0 0,12-1 0,1 0 314,0 2 1,2 1-315,-29 22 331,6 5-331,10 5 6717,6 9-6717,10 2 204,8 8-204,7 7 0,14 15 0,12-40 0,3 1-257,4 7 0,5 2 257,5 10 0,5 2 0,7 4 0,5 1-713,9 8 0,6 0 713,-9-31 0,3 0 0,4-1 0,9 4 0,3 1 0,2-5 0,-3-7 0,2-4 0,3-2 0,5 2 0,3-1 0,-1-6 0,22 6 0,1-6 0,5-2 0,3-6 0,-23-12 0,2-3 0,2-2-761,5-2 0,3-3 1,1-1 760,10-1 0,2-1 0,1-4 0,-21-4 0,0-1 0,1-2 0,-1 0 0,21-1 0,0-1 0,-1-1 0,1-2 0,1-2 0,-2 0 0,-8-1 0,-1 0 0,-1-1 0,-3-1 0,0-1 0,0 0 0,1-1 0,-1-1 0,-4 0-367,17-5 0,-4 0 367,-3 2 0,-5 0 0,-17 3 0,-2-1 135,-4-2 0,-1-2-135,-3 0 0,-1-1 0,-3-3 0,-1-1 607,-8 1 0,-1 0-607,5-5 0,0 0 0,4 0 0,1 1 0,5-2 0,2 1 817,4 0 0,2 0-817,10-3 0,1 0 0,-2 3 0,1 1 0,10-4 0,3 0-208,1 2 0,1 2 208,-1 1 0,-1 1 0,5-2 0,-2 0 0,-10 5 0,-3 0-63,-7 2 1,-3 1 62,-9 2 0,-3 1 0,-7 1 0,-4 0 0,29-15 733,-18 1-733,-13-5 1340,-16-1-1340,-8-2 306,-10-3-306,-7 3 0,-10-3 0,-9-9 0,-20-13 0,-14-6 0,13 27 0,-8 1-591,-12-2-1,-7 0 592,-16-7 0,-8 2-939,13 12 1,-5 1 0,-4 2 938,16 8 0,-1 1 0,-3 1 0,-3-1-713,1 3 1,-3 1 0,-3-1 0,0 2 0,1 0 712,0 2 0,0 1 0,0 1 0,-2 0 0,0 1 0,-7-1 0,-3 0 0,0 2 0,1 0 0,1 1 0,5 2 0,2 0 0,0 1 0,1 1 0,1 1 0,-14-2 0,1 2 0,1 1 0,1 0-513,3 1 0,0 1 0,1 1 1,1 1 512,5 1 0,0 0 0,2 2 0,-1 0 0,3 0 0,-1 1 0,2 0 0,0 1-185,-22 2 0,2 0 0,1 2 185,10 1 0,2 1 0,2 1 346,8-1 0,3 0 1,1 3-347,-20 9 0,3 2 1435,15-3 0,3 0-1435,6 4 0,3 0 2684,-31 14-2684,16-1 2001,19-5-2001,14-5 1205,8-3-1205,9-8 366,9-3-366,6-5 0,6-1 0,0-1 0,3-2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9/16/20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143698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163873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RDF: Researcher degrees of freedom</a:t>
            </a:r>
          </a:p>
        </p:txBody>
      </p:sp>
      <p:sp>
        <p:nvSpPr>
          <p:cNvPr id="4" name="Slide Number Placeholder 3"/>
          <p:cNvSpPr>
            <a:spLocks noGrp="1"/>
          </p:cNvSpPr>
          <p:nvPr>
            <p:ph type="sldNum" sz="quarter" idx="5"/>
          </p:nvPr>
        </p:nvSpPr>
        <p:spPr/>
        <p:txBody>
          <a:bodyPr/>
          <a:lstStyle/>
          <a:p>
            <a:fld id="{60BDDD1B-7981-514B-B211-D97C9422D57B}" type="slidenum">
              <a:rPr lang="en-US" smtClean="0"/>
              <a:pPr/>
              <a:t>19</a:t>
            </a:fld>
            <a:endParaRPr lang="en-US"/>
          </a:p>
        </p:txBody>
      </p:sp>
    </p:spTree>
    <p:extLst>
      <p:ext uri="{BB962C8B-B14F-4D97-AF65-F5344CB8AC3E}">
        <p14:creationId xmlns:p14="http://schemas.microsoft.com/office/powerpoint/2010/main" val="400280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22</a:t>
            </a:fld>
            <a:endParaRPr lang="en-US"/>
          </a:p>
        </p:txBody>
      </p:sp>
    </p:spTree>
    <p:extLst>
      <p:ext uri="{BB962C8B-B14F-4D97-AF65-F5344CB8AC3E}">
        <p14:creationId xmlns:p14="http://schemas.microsoft.com/office/powerpoint/2010/main" val="15068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35</a:t>
            </a:fld>
            <a:endParaRPr lang="en-US"/>
          </a:p>
        </p:txBody>
      </p:sp>
    </p:spTree>
    <p:extLst>
      <p:ext uri="{BB962C8B-B14F-4D97-AF65-F5344CB8AC3E}">
        <p14:creationId xmlns:p14="http://schemas.microsoft.com/office/powerpoint/2010/main" val="373095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40</a:t>
            </a:fld>
            <a:endParaRPr lang="en-US"/>
          </a:p>
        </p:txBody>
      </p:sp>
    </p:spTree>
    <p:extLst>
      <p:ext uri="{BB962C8B-B14F-4D97-AF65-F5344CB8AC3E}">
        <p14:creationId xmlns:p14="http://schemas.microsoft.com/office/powerpoint/2010/main" val="367912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48</a:t>
            </a:fld>
            <a:endParaRPr lang="en-US"/>
          </a:p>
        </p:txBody>
      </p:sp>
    </p:spTree>
    <p:extLst>
      <p:ext uri="{BB962C8B-B14F-4D97-AF65-F5344CB8AC3E}">
        <p14:creationId xmlns:p14="http://schemas.microsoft.com/office/powerpoint/2010/main" val="97921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61</a:t>
            </a:fld>
            <a:endParaRPr lang="en-US"/>
          </a:p>
        </p:txBody>
      </p:sp>
    </p:spTree>
    <p:extLst>
      <p:ext uri="{BB962C8B-B14F-4D97-AF65-F5344CB8AC3E}">
        <p14:creationId xmlns:p14="http://schemas.microsoft.com/office/powerpoint/2010/main" val="412993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68</a:t>
            </a:fld>
            <a:endParaRPr lang="en-US"/>
          </a:p>
        </p:txBody>
      </p:sp>
    </p:spTree>
    <p:extLst>
      <p:ext uri="{BB962C8B-B14F-4D97-AF65-F5344CB8AC3E}">
        <p14:creationId xmlns:p14="http://schemas.microsoft.com/office/powerpoint/2010/main" val="571505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3597358"/>
            <a:ext cx="9326880" cy="1764030"/>
          </a:xfrm>
          <a:prstGeom prst="rect">
            <a:avLst/>
          </a:prstGeom>
        </p:spPr>
        <p:txBody>
          <a:bodyPr>
            <a:normAutofit/>
          </a:bodyPr>
          <a:lstStyle>
            <a:lvl1pPr algn="ctr">
              <a:defRPr sz="42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1645920" y="4925167"/>
            <a:ext cx="7680960" cy="247410"/>
          </a:xfrm>
          <a:prstGeom prst="rect">
            <a:avLst/>
          </a:prstGeom>
        </p:spPr>
        <p:txBody>
          <a:bodyPr>
            <a:normAutofit/>
          </a:bodyPr>
          <a:lstStyle>
            <a:lvl1pPr marL="0" indent="0" algn="ctr">
              <a:buNone/>
              <a:defRPr sz="1200" cap="all" baseline="0">
                <a:solidFill>
                  <a:srgbClr val="B01C32"/>
                </a:solidFill>
                <a:latin typeface="Century Gothic Bold Italic"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1754386" y="3489325"/>
            <a:ext cx="7464029"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122" y="2571496"/>
            <a:ext cx="2259596" cy="593144"/>
          </a:xfrm>
          <a:prstGeom prst="rect">
            <a:avLst/>
          </a:prstGeom>
        </p:spPr>
      </p:pic>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76547" y="3465512"/>
            <a:ext cx="9629775"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5491162" y="5106988"/>
            <a:ext cx="4814888" cy="366712"/>
          </a:xfrm>
          <a:prstGeom prst="rect">
            <a:avLst/>
          </a:prstGeom>
        </p:spPr>
        <p:txBody>
          <a:bodyPr>
            <a:normAutofit/>
          </a:bodyPr>
          <a:lstStyle>
            <a:lvl1pPr marL="0" indent="0" algn="r">
              <a:buNone/>
              <a:defRPr sz="135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0"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chemeClr val="bg1"/>
                </a:solidFill>
              </a:defRPr>
            </a:lvl1pPr>
          </a:lstStyle>
          <a:p>
            <a:pPr lvl="0"/>
            <a:r>
              <a:rPr lang="en-US" dirty="0"/>
              <a:t>Source:</a:t>
            </a:r>
          </a:p>
        </p:txBody>
      </p:sp>
      <p:sp>
        <p:nvSpPr>
          <p:cNvPr id="16" name="TextBox 1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13719" cy="344804"/>
          </a:xfrm>
          <a:prstGeom prst="rect">
            <a:avLst/>
          </a:prstGeom>
        </p:spPr>
      </p:pic>
      <p:sp>
        <p:nvSpPr>
          <p:cNvPr id="3" name="Slide Number Placeholder 2"/>
          <p:cNvSpPr>
            <a:spLocks noGrp="1"/>
          </p:cNvSpPr>
          <p:nvPr>
            <p:ph type="sldNum" sz="quarter" idx="16"/>
          </p:nvPr>
        </p:nvSpPr>
        <p:spPr>
          <a:xfrm>
            <a:off x="7750175" y="7410223"/>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19643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427805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261784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98857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6107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9961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68881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2725341" y="4733925"/>
            <a:ext cx="54864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sp>
        <p:nvSpPr>
          <p:cNvPr id="10" name="TextBox 9"/>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497" y="5010912"/>
            <a:ext cx="2321767" cy="609379"/>
          </a:xfrm>
          <a:prstGeom prst="rect">
            <a:avLst/>
          </a:prstGeom>
        </p:spPr>
      </p:pic>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grayscl/>
            <a:alphaModFix amt="30000"/>
            <a:extLst>
              <a:ext uri="{28A0092B-C50C-407E-A947-70E740481C1C}">
                <a14:useLocalDpi xmlns:a14="http://schemas.microsoft.com/office/drawing/2010/main"/>
              </a:ext>
            </a:extLst>
          </a:blip>
          <a:srcRect t="2729" r="3588" b="762"/>
          <a:stretch/>
        </p:blipFill>
        <p:spPr bwMode="auto">
          <a:xfrm>
            <a:off x="1" y="-8359"/>
            <a:ext cx="10972800" cy="8237960"/>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rgbClr val="A21727"/>
                </a:solidFill>
                <a:latin typeface="Century Gothic" charset="0"/>
                <a:ea typeface="Century Gothic" charset="0"/>
                <a:cs typeface="Century Gothic" charset="0"/>
              </a:defRPr>
            </a:lvl1pPr>
          </a:lstStyle>
          <a:p>
            <a:pPr lvl="0"/>
            <a:r>
              <a:rPr lang="en-US" dirty="0"/>
              <a:t>TITLE</a:t>
            </a:r>
          </a:p>
        </p:txBody>
      </p:sp>
      <p:cxnSp>
        <p:nvCxnSpPr>
          <p:cNvPr id="20" name="Straight Connector 19"/>
          <p:cNvCxnSpPr/>
          <p:nvPr userDrawn="1"/>
        </p:nvCxnSpPr>
        <p:spPr>
          <a:xfrm flipV="1">
            <a:off x="2725341" y="4733925"/>
            <a:ext cx="54864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194439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310770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4271232" y="7862425"/>
            <a:ext cx="892969" cy="304800"/>
          </a:xfrm>
          <a:prstGeom prst="rect">
            <a:avLst/>
          </a:prstGeom>
        </p:spPr>
        <p:txBody>
          <a:bodyPr/>
          <a:lstStyle>
            <a:lvl1pPr marL="0" indent="0">
              <a:buNone/>
              <a:defRPr sz="900" b="1" spc="150" baseline="0">
                <a:solidFill>
                  <a:srgbClr val="A21727"/>
                </a:solidFill>
              </a:defRPr>
            </a:lvl1pPr>
          </a:lstStyle>
          <a:p>
            <a:pPr lvl="0"/>
            <a:r>
              <a:rPr lang="en-US" dirty="0"/>
              <a:t>MISC</a:t>
            </a:r>
          </a:p>
        </p:txBody>
      </p:sp>
      <p:sp>
        <p:nvSpPr>
          <p:cNvPr id="11" name="TextBox 10"/>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504" y="5120640"/>
            <a:ext cx="2357121" cy="618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6" name="Slide Number Placeholder 5"/>
          <p:cNvSpPr>
            <a:spLocks noGrp="1"/>
          </p:cNvSpPr>
          <p:nvPr>
            <p:ph type="sldNum" sz="quarter" idx="16"/>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2" name="Slide Number Placeholder 1"/>
          <p:cNvSpPr>
            <a:spLocks noGrp="1"/>
          </p:cNvSpPr>
          <p:nvPr>
            <p:ph type="sldNum" sz="quarter" idx="16"/>
          </p:nvPr>
        </p:nvSpPr>
        <p:spPr>
          <a:xfrm>
            <a:off x="7750175" y="7410226"/>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5879289"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7"/>
          </p:nvPr>
        </p:nvSpPr>
        <p:spPr>
          <a:xfrm>
            <a:off x="7750175" y="7410228"/>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244388" y="1618666"/>
            <a:ext cx="1149672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2160"/>
          </a:p>
        </p:txBody>
      </p:sp>
      <p:sp>
        <p:nvSpPr>
          <p:cNvPr id="18"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 name="Slide Number Placeholder 1"/>
          <p:cNvSpPr>
            <a:spLocks noGrp="1"/>
          </p:cNvSpPr>
          <p:nvPr>
            <p:ph type="sldNum" sz="quarter" idx="10"/>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750175" y="7627938"/>
            <a:ext cx="2468563"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1F4CD52B-44F2-2C4E-883F-5CCB9B09FC15}" type="slidenum">
              <a:rPr lang="en-US" smtClean="0"/>
              <a:t>‹#›</a:t>
            </a:fld>
            <a:endParaRPr lang="en-US"/>
          </a:p>
        </p:txBody>
      </p:sp>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 id="2147483667" r:id="rId11"/>
    <p:sldLayoutId id="2147483669" r:id="rId12"/>
    <p:sldLayoutId id="2147483670" r:id="rId13"/>
    <p:sldLayoutId id="2147483671" r:id="rId14"/>
    <p:sldLayoutId id="2147483672" r:id="rId15"/>
    <p:sldLayoutId id="2147483673" r:id="rId16"/>
    <p:sldLayoutId id="214748367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p:titleStyle>
    <p:body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144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p15:clr>
            <a:srgbClr val="F26B43"/>
          </p15:clr>
        </p15:guide>
        <p15:guide id="2" orient="horz" pos="49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kbroman.org/steps2rr/"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C4ACeoqEjeA" TargetMode="External"/><Relationship Id="rId2" Type="http://schemas.openxmlformats.org/officeDocument/2006/relationships/slideLayout" Target="../slideLayouts/slideLayout6.xml"/><Relationship Id="rId1" Type="http://schemas.openxmlformats.org/officeDocument/2006/relationships/video" Target="https://www.youtube.com/embed/C4ACeoqEjeA" TargetMode="Externa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hyperlink" Target="http://hbswk.hbs.edu/item/power-posing-fake-it-until-you-make-it" TargetMode="External"/><Relationship Id="rId7" Type="http://schemas.openxmlformats.org/officeDocument/2006/relationships/image" Target="../media/image41.png"/><Relationship Id="rId2" Type="http://schemas.openxmlformats.org/officeDocument/2006/relationships/hyperlink" Target="http://journals.sagepub.com/doi/abs/10.1177/0956797610383437?url_ver=Z39.88-2003&amp;rfr_id=ori:rid:crossref.org&amp;rfr_dat=cr_pub=pubmed" TargetMode="External"/><Relationship Id="rId1" Type="http://schemas.openxmlformats.org/officeDocument/2006/relationships/slideLayout" Target="../slideLayouts/slideLayout7.xml"/><Relationship Id="rId6" Type="http://schemas.openxmlformats.org/officeDocument/2006/relationships/hyperlink" Target="http://www.cbs.com/shows/the-late-show-with-stephen-colbert/video/27C31717-F7CF-E33D-9434-A099E3B44756/amy-cuddy-helps-stephen-strike-some-power-poses/" TargetMode="Externa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s://brooks.blogs.nytimes.com/2011/04/20/matter-over-mind/?_r=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faculty.haas.berkeley.edu/dana_carney/pdf_My%20position%20on%20power%20poses.pdf" TargetMode="External"/><Relationship Id="rId2" Type="http://schemas.openxmlformats.org/officeDocument/2006/relationships/hyperlink" Target="http://datacolada.org/wp-content/uploads/2015/05/5110-Ranehill-Dreber-Johannesson-Leiberg-Sul-Weber-PS-2015-Assessing-the-robustness-of-power-posing-no-effect-on-hormones-and-risk-rolerance-in-a-large-sample-of-men-and-women.pdf" TargetMode="External"/><Relationship Id="rId1" Type="http://schemas.openxmlformats.org/officeDocument/2006/relationships/slideLayout" Target="../slideLayouts/slideLayout7.xm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journals.sagepub.com/doi/abs/10.1177/1948550616652209"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datacolada.org/37"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chronicle.com/article/When-Big-Ideas-Go-Bad/238544?cid=cr&amp;utm_source=cr&amp;utm_medium=en&amp;elqTrackId=88a4ea63398a4d02aee5ea9b1e59bd4a&amp;elq=c3c147812ee14f73905c2d0295d7d74c&amp;elqaid=11695&amp;elqat=1&amp;elqCampaignId=4658"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nytimes.com/2017/10/18/magazine/when-the-revolution-came-for-amy-cuddy.html?_r=0"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nih.gov/research-training/rigor-reproducibility"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hyperlink" Target="https://www.nih.gov/sites/default/files/research-training/initiatives/reproducibility/rigor-reproducibility-endorsements.pdf"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nih.gov/research-training/rigor-reproducibility/training"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nih.gov/research-training/rigor-reproducibility/funding-opportunities"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grants.nih.gov/grants/guide/notice-files/NOT-OD-16-012.html" TargetMode="External"/><Relationship Id="rId2" Type="http://schemas.openxmlformats.org/officeDocument/2006/relationships/hyperlink" Target="http://grants.nih.gov/grants/guide/notice-files/NOT-OD-16-011.html"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regionalseminars.od.nih.gov/sandiego2015/presentations/" TargetMode="External"/><Relationship Id="rId2" Type="http://schemas.openxmlformats.org/officeDocument/2006/relationships/hyperlink" Target="http://grants.nih.gov/grants/forms_updates_faq.htm" TargetMode="External"/><Relationship Id="rId1" Type="http://schemas.openxmlformats.org/officeDocument/2006/relationships/slideLayout" Target="../slideLayouts/slideLayout7.xml"/><Relationship Id="rId4" Type="http://schemas.openxmlformats.org/officeDocument/2006/relationships/hyperlink" Target="https://grants.nih.gov/grants/peer/guidelines_general/Reviewer_Guidance_on_Rigor_and_Transparency.pdf"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hyperlink" Target="https://library.med.utah.edu/e-channel/portfolio/research-reproducibility-conference/" TargetMode="External"/><Relationship Id="rId2" Type="http://schemas.openxmlformats.org/officeDocument/2006/relationships/hyperlink" Target="http://campusguides.lib.utah.edu/UtahRR18/GRRR" TargetMode="External"/><Relationship Id="rId1" Type="http://schemas.openxmlformats.org/officeDocument/2006/relationships/slideLayout" Target="../slideLayouts/slideLayout16.xml"/><Relationship Id="rId6" Type="http://schemas.openxmlformats.org/officeDocument/2006/relationships/image" Target="../media/image560.png"/><Relationship Id="rId5" Type="http://schemas.openxmlformats.org/officeDocument/2006/relationships/customXml" Target="../ink/ink1.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campusguides.lib.utah.edu/UtahRR18/Conference" TargetMode="Externa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osf.io/wpqsv/"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a:t>Introduction to Rigor, Transparency and Reproducibility in Research </a:t>
            </a:r>
            <a:endParaRPr lang="en-US" dirty="0"/>
          </a:p>
        </p:txBody>
      </p:sp>
      <p:sp>
        <p:nvSpPr>
          <p:cNvPr id="3" name="Subtitle 2"/>
          <p:cNvSpPr>
            <a:spLocks noGrp="1"/>
          </p:cNvSpPr>
          <p:nvPr>
            <p:ph type="subTitle" idx="1"/>
          </p:nvPr>
        </p:nvSpPr>
        <p:spPr>
          <a:xfrm>
            <a:off x="1645920" y="5697326"/>
            <a:ext cx="7680960" cy="937154"/>
          </a:xfrm>
        </p:spPr>
        <p:txBody>
          <a:bodyPr>
            <a:normAutofit fontScale="92500" lnSpcReduction="20000"/>
          </a:bodyPr>
          <a:lstStyle/>
          <a:p>
            <a:r>
              <a:rPr lang="en-US" dirty="0"/>
              <a:t>Andrew Wilson, </a:t>
            </a:r>
            <a:r>
              <a:rPr lang="en-US" dirty="0" err="1"/>
              <a:t>Phd</a:t>
            </a:r>
            <a:r>
              <a:rPr lang="en-US" dirty="0"/>
              <a:t>, </a:t>
            </a:r>
            <a:r>
              <a:rPr lang="en-US" dirty="0" err="1"/>
              <a:t>Mstat</a:t>
            </a:r>
            <a:endParaRPr lang="en-US" dirty="0"/>
          </a:p>
          <a:p>
            <a:r>
              <a:rPr lang="en-US" dirty="0">
                <a:solidFill>
                  <a:srgbClr val="FF0000"/>
                </a:solidFill>
              </a:rPr>
              <a:t>FORMER</a:t>
            </a:r>
            <a:r>
              <a:rPr lang="en-US" dirty="0">
                <a:solidFill>
                  <a:schemeClr val="tx1"/>
                </a:solidFill>
              </a:rPr>
              <a:t>: Director of Applied statistics &amp; Assistant Professor, Emma Eccles Jones Nursing Research Center, College of Nursing</a:t>
            </a:r>
          </a:p>
          <a:p>
            <a:r>
              <a:rPr lang="en-US" dirty="0"/>
              <a:t>And thanks to: Hollie Fuhrmann, MA</a:t>
            </a:r>
          </a:p>
          <a:p>
            <a:r>
              <a:rPr lang="en-US" dirty="0">
                <a:solidFill>
                  <a:schemeClr val="tx1"/>
                </a:solidFill>
              </a:rPr>
              <a:t>Research Associate, Emma Eccles Jones Nursing Research Center, College of Nursing</a:t>
            </a:r>
          </a:p>
          <a:p>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stretch>
            <a:fillRect/>
          </a:stretch>
        </p:blipFill>
        <p:spPr>
          <a:xfrm>
            <a:off x="172505" y="0"/>
            <a:ext cx="6729880" cy="4246880"/>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Content Placeholder 6"/>
          <p:cNvSpPr>
            <a:spLocks noGrp="1"/>
          </p:cNvSpPr>
          <p:nvPr>
            <p:ph sz="half" idx="15"/>
          </p:nvPr>
        </p:nvSpPr>
        <p:spPr>
          <a:xfrm>
            <a:off x="7115745" y="282280"/>
            <a:ext cx="3684550" cy="5609009"/>
          </a:xfrm>
        </p:spPr>
        <p:txBody>
          <a:bodyPr>
            <a:normAutofit fontScale="70000" lnSpcReduction="20000"/>
          </a:bodyPr>
          <a:lstStyle/>
          <a:p>
            <a:pPr marL="0" indent="0">
              <a:buNone/>
            </a:pPr>
            <a:r>
              <a:rPr lang="en-US" sz="4100" dirty="0">
                <a:latin typeface="Calibri" panose="020F0502020204030204" pitchFamily="34" charset="0"/>
                <a:cs typeface="Arial" panose="020B0604020202020204" pitchFamily="34" charset="0"/>
              </a:rPr>
              <a:t>Scientists at Amgen tried to replicate </a:t>
            </a:r>
            <a:r>
              <a:rPr lang="en-US" sz="4100" b="1" dirty="0">
                <a:solidFill>
                  <a:schemeClr val="tx2"/>
                </a:solidFill>
                <a:latin typeface="Calibri" panose="020F0502020204030204" pitchFamily="34" charset="0"/>
                <a:cs typeface="Arial" panose="020B0604020202020204" pitchFamily="34" charset="0"/>
              </a:rPr>
              <a:t>53</a:t>
            </a:r>
            <a:r>
              <a:rPr lang="en-US" sz="4100" dirty="0">
                <a:solidFill>
                  <a:schemeClr val="tx2"/>
                </a:solidFill>
                <a:latin typeface="Calibri" panose="020F0502020204030204" pitchFamily="34" charset="0"/>
                <a:cs typeface="Arial" panose="020B0604020202020204" pitchFamily="34" charset="0"/>
              </a:rPr>
              <a:t> </a:t>
            </a:r>
            <a:r>
              <a:rPr lang="en-US" sz="4100" dirty="0">
                <a:latin typeface="Calibri" panose="020F0502020204030204" pitchFamily="34" charset="0"/>
                <a:cs typeface="Arial" panose="020B0604020202020204" pitchFamily="34" charset="0"/>
              </a:rPr>
              <a:t>studies that they considered landmarks in the basic science of cancer, often co-operating closely with the original researchers to ensure that their experimental technique matched the one used first time round.</a:t>
            </a:r>
          </a:p>
          <a:p>
            <a:endParaRPr lang="en-US" dirty="0"/>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10</a:t>
            </a:fld>
            <a:endParaRPr lang="en-US"/>
          </a:p>
        </p:txBody>
      </p:sp>
      <p:sp>
        <p:nvSpPr>
          <p:cNvPr id="11" name="Rectangle 10"/>
          <p:cNvSpPr/>
          <p:nvPr/>
        </p:nvSpPr>
        <p:spPr>
          <a:xfrm>
            <a:off x="1155337" y="5901676"/>
            <a:ext cx="8708572" cy="1077218"/>
          </a:xfrm>
          <a:prstGeom prst="rect">
            <a:avLst/>
          </a:prstGeom>
        </p:spPr>
        <p:txBody>
          <a:bodyPr wrap="square">
            <a:spAutoFit/>
          </a:bodyPr>
          <a:lstStyle/>
          <a:p>
            <a:pPr algn="ctr"/>
            <a:r>
              <a:rPr lang="en-US" sz="3200" b="1" dirty="0">
                <a:solidFill>
                  <a:schemeClr val="tx2"/>
                </a:solidFill>
                <a:latin typeface="Calibri" panose="020F0502020204030204" pitchFamily="34" charset="0"/>
              </a:rPr>
              <a:t>They were able to reproduce the original results in just 6 of the 53 (11%).</a:t>
            </a:r>
          </a:p>
        </p:txBody>
      </p:sp>
    </p:spTree>
    <p:extLst>
      <p:ext uri="{BB962C8B-B14F-4D97-AF65-F5344CB8AC3E}">
        <p14:creationId xmlns:p14="http://schemas.microsoft.com/office/powerpoint/2010/main" val="169566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8675" y="2955104"/>
            <a:ext cx="9507311" cy="4275432"/>
          </a:xfrm>
        </p:spPr>
        <p:txBody>
          <a:bodyPr>
            <a:normAutofit fontScale="77500" lnSpcReduction="20000"/>
          </a:bodyPr>
          <a:lstStyle/>
          <a:p>
            <a:r>
              <a:rPr lang="en-US" dirty="0">
                <a:solidFill>
                  <a:schemeClr val="tx2">
                    <a:lumMod val="75000"/>
                  </a:schemeClr>
                </a:solidFill>
                <a:latin typeface="Helvetica" pitchFamily="2" charset="0"/>
              </a:rPr>
              <a:t>The Reproducibility Project: Cancer Biology </a:t>
            </a:r>
            <a:r>
              <a:rPr lang="en-US" dirty="0">
                <a:latin typeface="Helvetica" pitchFamily="2" charset="0"/>
              </a:rPr>
              <a:t>is an initiative to independently replicate selected results from a number of high-profile papers in the field of cancer biology.</a:t>
            </a:r>
          </a:p>
          <a:p>
            <a:pPr marL="0" indent="0">
              <a:buNone/>
            </a:pPr>
            <a:r>
              <a:rPr lang="en-US" dirty="0">
                <a:latin typeface="Helvetica" pitchFamily="2" charset="0"/>
              </a:rPr>
              <a:t> </a:t>
            </a:r>
          </a:p>
          <a:p>
            <a:r>
              <a:rPr lang="en-US" dirty="0">
                <a:latin typeface="Helvetica" pitchFamily="2" charset="0"/>
              </a:rPr>
              <a:t>The collaborators identified 50 high-impact preclinical cancer papers published from 2010 to 2012, began writing protocols to replicate key experiments, and published the plans in </a:t>
            </a:r>
            <a:r>
              <a:rPr lang="en-US" dirty="0" err="1">
                <a:latin typeface="Helvetica" pitchFamily="2" charset="0"/>
              </a:rPr>
              <a:t>eLife</a:t>
            </a:r>
            <a:r>
              <a:rPr lang="en-US" dirty="0">
                <a:latin typeface="Helvetica" pitchFamily="2" charset="0"/>
              </a:rPr>
              <a:t>.</a:t>
            </a:r>
          </a:p>
          <a:p>
            <a:pPr marL="0" indent="0">
              <a:buNone/>
            </a:pPr>
            <a:endParaRPr lang="en-US" dirty="0">
              <a:latin typeface="Helvetica" pitchFamily="2" charset="0"/>
            </a:endParaRPr>
          </a:p>
          <a:p>
            <a:r>
              <a:rPr lang="en-US" dirty="0">
                <a:solidFill>
                  <a:schemeClr val="tx2"/>
                </a:solidFill>
                <a:latin typeface="Helvetica" pitchFamily="2" charset="0"/>
              </a:rPr>
              <a:t>First batch of results: </a:t>
            </a:r>
            <a:r>
              <a:rPr lang="en-US" dirty="0">
                <a:latin typeface="Helvetica" pitchFamily="2" charset="0"/>
              </a:rPr>
              <a:t>Rigorous replication effort succeeds for </a:t>
            </a:r>
            <a:r>
              <a:rPr lang="en-US" dirty="0">
                <a:solidFill>
                  <a:srgbClr val="C00000"/>
                </a:solidFill>
                <a:latin typeface="Helvetica" pitchFamily="2" charset="0"/>
              </a:rPr>
              <a:t>just two of five</a:t>
            </a:r>
            <a:r>
              <a:rPr lang="en-US" dirty="0">
                <a:latin typeface="Helvetica" pitchFamily="2" charset="0"/>
              </a:rPr>
              <a:t> cancer papers</a:t>
            </a:r>
          </a:p>
          <a:p>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11</a:t>
            </a:fld>
            <a:endParaRPr lang="en-US"/>
          </a:p>
        </p:txBody>
      </p:sp>
      <p:pic>
        <p:nvPicPr>
          <p:cNvPr id="9" name="Picture 8"/>
          <p:cNvPicPr>
            <a:picLocks noChangeAspect="1"/>
          </p:cNvPicPr>
          <p:nvPr/>
        </p:nvPicPr>
        <p:blipFill>
          <a:blip r:embed="rId2"/>
          <a:stretch>
            <a:fillRect/>
          </a:stretch>
        </p:blipFill>
        <p:spPr>
          <a:xfrm>
            <a:off x="1385979" y="201056"/>
            <a:ext cx="8392702" cy="2574357"/>
          </a:xfrm>
          <a:prstGeom prst="rect">
            <a:avLst/>
          </a:prstGeom>
        </p:spPr>
      </p:pic>
    </p:spTree>
    <p:extLst>
      <p:ext uri="{BB962C8B-B14F-4D97-AF65-F5344CB8AC3E}">
        <p14:creationId xmlns:p14="http://schemas.microsoft.com/office/powerpoint/2010/main" val="112855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937912" y="604871"/>
            <a:ext cx="9126503" cy="4511431"/>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12</a:t>
            </a:fld>
            <a:endParaRPr lang="en-US"/>
          </a:p>
        </p:txBody>
      </p:sp>
      <p:sp>
        <p:nvSpPr>
          <p:cNvPr id="10" name="TextBox 9"/>
          <p:cNvSpPr txBox="1"/>
          <p:nvPr/>
        </p:nvSpPr>
        <p:spPr>
          <a:xfrm>
            <a:off x="1631321" y="5436881"/>
            <a:ext cx="8101962" cy="1200329"/>
          </a:xfrm>
          <a:prstGeom prst="rect">
            <a:avLst/>
          </a:prstGeom>
          <a:solidFill>
            <a:schemeClr val="accent5">
              <a:lumMod val="20000"/>
              <a:lumOff val="80000"/>
            </a:schemeClr>
          </a:solidFill>
        </p:spPr>
        <p:txBody>
          <a:bodyPr wrap="none" rtlCol="0">
            <a:spAutoFit/>
          </a:bodyPr>
          <a:lstStyle/>
          <a:p>
            <a:endParaRPr lang="en-US" sz="2400" dirty="0"/>
          </a:p>
          <a:p>
            <a:r>
              <a:rPr lang="en-US" sz="2400" dirty="0">
                <a:latin typeface="Calibri" panose="020F0502020204030204" pitchFamily="34" charset="0"/>
              </a:rPr>
              <a:t>“It can be proven that most claimed research findings are false”</a:t>
            </a:r>
          </a:p>
          <a:p>
            <a:endParaRPr lang="en-US" sz="2400" dirty="0"/>
          </a:p>
        </p:txBody>
      </p:sp>
    </p:spTree>
    <p:extLst>
      <p:ext uri="{BB962C8B-B14F-4D97-AF65-F5344CB8AC3E}">
        <p14:creationId xmlns:p14="http://schemas.microsoft.com/office/powerpoint/2010/main" val="33268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13</a:t>
            </a:fld>
            <a:endParaRPr lang="en-US"/>
          </a:p>
        </p:txBody>
      </p:sp>
      <p:pic>
        <p:nvPicPr>
          <p:cNvPr id="9" name="Picture 8"/>
          <p:cNvPicPr>
            <a:picLocks noChangeAspect="1"/>
          </p:cNvPicPr>
          <p:nvPr/>
        </p:nvPicPr>
        <p:blipFill>
          <a:blip r:embed="rId2"/>
          <a:stretch>
            <a:fillRect/>
          </a:stretch>
        </p:blipFill>
        <p:spPr>
          <a:xfrm>
            <a:off x="594802" y="163284"/>
            <a:ext cx="3824797" cy="7336958"/>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92320" y="296839"/>
            <a:ext cx="5667624" cy="3837171"/>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8661" y="2472863"/>
            <a:ext cx="8947060" cy="2750964"/>
          </a:xfrm>
          <a:prstGeom prst="rect">
            <a:avLst/>
          </a:prstGeom>
        </p:spPr>
      </p:pic>
      <p:sp>
        <p:nvSpPr>
          <p:cNvPr id="12" name="Down Arrow 11"/>
          <p:cNvSpPr/>
          <p:nvPr/>
        </p:nvSpPr>
        <p:spPr>
          <a:xfrm>
            <a:off x="6941820" y="4863125"/>
            <a:ext cx="609600" cy="444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4573" y="4823719"/>
            <a:ext cx="2187160" cy="2478781"/>
          </a:xfrm>
          <a:prstGeom prst="rect">
            <a:avLst/>
          </a:prstGeom>
        </p:spPr>
      </p:pic>
      <p:pic>
        <p:nvPicPr>
          <p:cNvPr id="13" name="Picture 12"/>
          <p:cNvPicPr>
            <a:picLocks noChangeAspect="1"/>
          </p:cNvPicPr>
          <p:nvPr/>
        </p:nvPicPr>
        <p:blipFill>
          <a:blip r:embed="rId6"/>
          <a:stretch>
            <a:fillRect/>
          </a:stretch>
        </p:blipFill>
        <p:spPr>
          <a:xfrm>
            <a:off x="1030971" y="5421569"/>
            <a:ext cx="8980186" cy="701101"/>
          </a:xfrm>
          <a:prstGeom prst="rect">
            <a:avLst/>
          </a:prstGeom>
        </p:spPr>
      </p:pic>
    </p:spTree>
    <p:extLst>
      <p:ext uri="{BB962C8B-B14F-4D97-AF65-F5344CB8AC3E}">
        <p14:creationId xmlns:p14="http://schemas.microsoft.com/office/powerpoint/2010/main" val="418322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dissolv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762000" y="2756162"/>
            <a:ext cx="9965824" cy="1486002"/>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14</a:t>
            </a:fld>
            <a:endParaRPr lang="en-US"/>
          </a:p>
        </p:txBody>
      </p:sp>
    </p:spTree>
    <p:extLst>
      <p:ext uri="{BB962C8B-B14F-4D97-AF65-F5344CB8AC3E}">
        <p14:creationId xmlns:p14="http://schemas.microsoft.com/office/powerpoint/2010/main" val="37088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Potential </a:t>
            </a:r>
            <a:r>
              <a:rPr lang="en-US" sz="3600" u="sng" dirty="0"/>
              <a:t>sources</a:t>
            </a:r>
            <a:r>
              <a:rPr lang="en-US" sz="3600" dirty="0"/>
              <a:t> of problem</a:t>
            </a:r>
            <a:br>
              <a:rPr lang="en-US" sz="3600" dirty="0"/>
            </a:br>
            <a:endParaRPr lang="en-US" dirty="0"/>
          </a:p>
        </p:txBody>
      </p:sp>
      <p:sp>
        <p:nvSpPr>
          <p:cNvPr id="3" name="Content Placeholder 2"/>
          <p:cNvSpPr>
            <a:spLocks noGrp="1"/>
          </p:cNvSpPr>
          <p:nvPr>
            <p:ph sz="half" idx="1"/>
          </p:nvPr>
        </p:nvSpPr>
        <p:spPr/>
        <p:txBody>
          <a:bodyPr/>
          <a:lstStyle/>
          <a:p>
            <a:pPr marL="0" indent="0">
              <a:buNone/>
            </a:pPr>
            <a:r>
              <a:rPr lang="en-US" sz="4000" dirty="0">
                <a:solidFill>
                  <a:schemeClr val="tx2"/>
                </a:solidFill>
              </a:rPr>
              <a:t>Combination of factors: </a:t>
            </a:r>
          </a:p>
          <a:p>
            <a:pPr marL="285750" indent="-285750">
              <a:buFont typeface="Arial" charset="0"/>
              <a:buChar char="•"/>
            </a:pPr>
            <a:r>
              <a:rPr lang="en-US" sz="3600" dirty="0">
                <a:solidFill>
                  <a:schemeClr val="tx2"/>
                </a:solidFill>
              </a:rPr>
              <a:t>Psychological</a:t>
            </a:r>
          </a:p>
          <a:p>
            <a:pPr marL="285750" indent="-285750">
              <a:buFont typeface="Arial" charset="0"/>
              <a:buChar char="•"/>
            </a:pPr>
            <a:r>
              <a:rPr lang="en-US" sz="3600" dirty="0">
                <a:solidFill>
                  <a:schemeClr val="tx2"/>
                </a:solidFill>
              </a:rPr>
              <a:t>Incentives</a:t>
            </a:r>
          </a:p>
          <a:p>
            <a:pPr marL="285750" indent="-285750">
              <a:buFont typeface="Arial" charset="0"/>
              <a:buChar char="•"/>
            </a:pPr>
            <a:r>
              <a:rPr lang="en-US" sz="3600" dirty="0">
                <a:solidFill>
                  <a:schemeClr val="tx2"/>
                </a:solidFill>
              </a:rPr>
              <a:t>Technical</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15</a:t>
            </a:fld>
            <a:endParaRPr lang="en-US"/>
          </a:p>
        </p:txBody>
      </p:sp>
      <p:sp>
        <p:nvSpPr>
          <p:cNvPr id="9" name="Rectangle 8"/>
          <p:cNvSpPr/>
          <p:nvPr/>
        </p:nvSpPr>
        <p:spPr>
          <a:xfrm>
            <a:off x="5626417" y="5357439"/>
            <a:ext cx="5000507" cy="1938992"/>
          </a:xfrm>
          <a:prstGeom prst="rect">
            <a:avLst/>
          </a:prstGeom>
        </p:spPr>
        <p:txBody>
          <a:bodyPr wrap="square">
            <a:spAutoFit/>
          </a:bodyPr>
          <a:lstStyle/>
          <a:p>
            <a:pPr>
              <a:spcBef>
                <a:spcPts val="0"/>
              </a:spcBef>
            </a:pPr>
            <a:r>
              <a:rPr lang="en" sz="2400" b="1" dirty="0"/>
              <a:t>The main problem isn’t </a:t>
            </a:r>
            <a:r>
              <a:rPr lang="en" sz="2400" b="1" dirty="0">
                <a:solidFill>
                  <a:srgbClr val="FF0000"/>
                </a:solidFill>
              </a:rPr>
              <a:t>fraud</a:t>
            </a:r>
            <a:r>
              <a:rPr lang="en" sz="2400" b="1" dirty="0"/>
              <a:t>, but that many scientific findings in a wide variety of fields don’t replicate, and that the published literature has a very high rate of false-positives.</a:t>
            </a:r>
          </a:p>
        </p:txBody>
      </p:sp>
    </p:spTree>
    <p:extLst>
      <p:ext uri="{BB962C8B-B14F-4D97-AF65-F5344CB8AC3E}">
        <p14:creationId xmlns:p14="http://schemas.microsoft.com/office/powerpoint/2010/main" val="35792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a:t>
            </a:r>
          </a:p>
        </p:txBody>
      </p:sp>
      <p:pic>
        <p:nvPicPr>
          <p:cNvPr id="9" name="Content Placeholder 8"/>
          <p:cNvPicPr>
            <a:picLocks noGrp="1" noChangeAspect="1"/>
          </p:cNvPicPr>
          <p:nvPr>
            <p:ph sz="half" idx="1"/>
          </p:nvPr>
        </p:nvPicPr>
        <p:blipFill>
          <a:blip r:embed="rId2"/>
          <a:stretch>
            <a:fillRect/>
          </a:stretch>
        </p:blipFill>
        <p:spPr>
          <a:xfrm>
            <a:off x="705247" y="1961608"/>
            <a:ext cx="9144793" cy="2975106"/>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16</a:t>
            </a:fld>
            <a:endParaRPr lang="en-US"/>
          </a:p>
        </p:txBody>
      </p:sp>
    </p:spTree>
    <p:extLst>
      <p:ext uri="{BB962C8B-B14F-4D97-AF65-F5344CB8AC3E}">
        <p14:creationId xmlns:p14="http://schemas.microsoft.com/office/powerpoint/2010/main" val="127750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845063"/>
            <a:ext cx="9595485" cy="659444"/>
          </a:xfrm>
        </p:spPr>
        <p:txBody>
          <a:bodyPr/>
          <a:lstStyle/>
          <a:p>
            <a:r>
              <a:rPr lang="en-US" dirty="0"/>
              <a:t>Psychological</a:t>
            </a:r>
          </a:p>
        </p:txBody>
      </p:sp>
      <p:sp>
        <p:nvSpPr>
          <p:cNvPr id="3" name="Content Placeholder 2"/>
          <p:cNvSpPr>
            <a:spLocks noGrp="1"/>
          </p:cNvSpPr>
          <p:nvPr>
            <p:ph sz="half" idx="1"/>
          </p:nvPr>
        </p:nvSpPr>
        <p:spPr>
          <a:xfrm>
            <a:off x="828675" y="2905760"/>
            <a:ext cx="9507311" cy="4559912"/>
          </a:xfrm>
        </p:spPr>
        <p:txBody>
          <a:bodyPr>
            <a:normAutofit fontScale="77500" lnSpcReduction="20000"/>
          </a:bodyPr>
          <a:lstStyle/>
          <a:p>
            <a:pPr marL="285750" indent="-285750">
              <a:buFont typeface="Arial" charset="0"/>
              <a:buChar char="•"/>
            </a:pPr>
            <a:r>
              <a:rPr lang="en-US" sz="3600" dirty="0">
                <a:latin typeface="Helvetica" pitchFamily="2" charset="0"/>
              </a:rPr>
              <a:t>A hallmark of scientific creativity is the ability to see </a:t>
            </a:r>
            <a:r>
              <a:rPr lang="en-US" sz="3600" dirty="0">
                <a:solidFill>
                  <a:srgbClr val="FF0000"/>
                </a:solidFill>
                <a:latin typeface="Helvetica" pitchFamily="2" charset="0"/>
              </a:rPr>
              <a:t>novel</a:t>
            </a:r>
            <a:r>
              <a:rPr lang="en-US" sz="3600" dirty="0">
                <a:latin typeface="Helvetica" pitchFamily="2" charset="0"/>
              </a:rPr>
              <a:t> and </a:t>
            </a:r>
            <a:r>
              <a:rPr lang="en-US" sz="3600" dirty="0">
                <a:solidFill>
                  <a:srgbClr val="FF0000"/>
                </a:solidFill>
                <a:latin typeface="Helvetica" pitchFamily="2" charset="0"/>
              </a:rPr>
              <a:t>unexpected</a:t>
            </a:r>
            <a:r>
              <a:rPr lang="en-US" sz="3600" dirty="0">
                <a:latin typeface="Helvetica" pitchFamily="2" charset="0"/>
              </a:rPr>
              <a:t> patterns in data. </a:t>
            </a:r>
          </a:p>
          <a:p>
            <a:pPr marL="285750" indent="-285750">
              <a:buFont typeface="Arial" charset="0"/>
              <a:buChar char="•"/>
            </a:pPr>
            <a:r>
              <a:rPr lang="en-US" sz="3600" dirty="0">
                <a:latin typeface="Helvetica" pitchFamily="2" charset="0"/>
              </a:rPr>
              <a:t>However, a major challenge for scientists is to be </a:t>
            </a:r>
            <a:r>
              <a:rPr lang="en-US" sz="3600" dirty="0">
                <a:solidFill>
                  <a:schemeClr val="tx2"/>
                </a:solidFill>
                <a:latin typeface="Helvetica" pitchFamily="2" charset="0"/>
              </a:rPr>
              <a:t>open to new and important insights </a:t>
            </a:r>
            <a:r>
              <a:rPr lang="en-US" sz="3600" u="sng" dirty="0">
                <a:latin typeface="Helvetica" pitchFamily="2" charset="0"/>
              </a:rPr>
              <a:t>while simultaneously</a:t>
            </a:r>
            <a:r>
              <a:rPr lang="en-US" sz="3600" dirty="0">
                <a:latin typeface="Helvetica" pitchFamily="2" charset="0"/>
              </a:rPr>
              <a:t> avoiding being misled by our tendency to see structure in randomness. </a:t>
            </a:r>
          </a:p>
          <a:p>
            <a:pPr marL="285750" indent="-285750">
              <a:buFont typeface="Arial" charset="0"/>
              <a:buChar char="•"/>
            </a:pPr>
            <a:r>
              <a:rPr lang="en-US" sz="3600" dirty="0">
                <a:latin typeface="Helvetica" pitchFamily="2" charset="0"/>
              </a:rPr>
              <a:t>The combination of </a:t>
            </a:r>
            <a:r>
              <a:rPr lang="en-US" sz="3600" dirty="0" err="1">
                <a:solidFill>
                  <a:schemeClr val="tx2"/>
                </a:solidFill>
                <a:latin typeface="Helvetica" pitchFamily="2" charset="0"/>
              </a:rPr>
              <a:t>apophenia</a:t>
            </a:r>
            <a:r>
              <a:rPr lang="en-US" sz="3600" dirty="0">
                <a:solidFill>
                  <a:schemeClr val="tx2"/>
                </a:solidFill>
                <a:latin typeface="Helvetica" pitchFamily="2" charset="0"/>
              </a:rPr>
              <a:t> </a:t>
            </a:r>
            <a:r>
              <a:rPr lang="en-US" sz="3600" dirty="0">
                <a:latin typeface="Helvetica" pitchFamily="2" charset="0"/>
              </a:rPr>
              <a:t>(the tendency to see patterns in random data), </a:t>
            </a:r>
            <a:r>
              <a:rPr lang="en-US" sz="3600" dirty="0">
                <a:solidFill>
                  <a:schemeClr val="tx2"/>
                </a:solidFill>
                <a:latin typeface="Helvetica" pitchFamily="2" charset="0"/>
              </a:rPr>
              <a:t>confirmation bias </a:t>
            </a:r>
            <a:r>
              <a:rPr lang="en-US" sz="3600" dirty="0">
                <a:latin typeface="Helvetica" pitchFamily="2" charset="0"/>
              </a:rPr>
              <a:t>(the tendency to focus on evidence that is in line with our expectations or favored explanation) and </a:t>
            </a:r>
            <a:r>
              <a:rPr lang="en-US" sz="3600" dirty="0">
                <a:solidFill>
                  <a:schemeClr val="tx2"/>
                </a:solidFill>
                <a:latin typeface="Helvetica" pitchFamily="2" charset="0"/>
              </a:rPr>
              <a:t>hindsight bias </a:t>
            </a:r>
            <a:r>
              <a:rPr lang="en-US" sz="3600" dirty="0">
                <a:latin typeface="Helvetica" pitchFamily="2" charset="0"/>
              </a:rPr>
              <a:t>(the tendency to see an event as having been predictable only after it has occurred) can easily lead us to false conclusions.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1" y="86290"/>
            <a:ext cx="4574660" cy="1488510"/>
          </a:xfrm>
          <a:prstGeom prst="rect">
            <a:avLst/>
          </a:prstGeom>
        </p:spPr>
      </p:pic>
    </p:spTree>
    <p:extLst>
      <p:ext uri="{BB962C8B-B14F-4D97-AF65-F5344CB8AC3E}">
        <p14:creationId xmlns:p14="http://schemas.microsoft.com/office/powerpoint/2010/main" val="48223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Incentives/Cultural</a:t>
            </a:r>
          </a:p>
        </p:txBody>
      </p:sp>
      <p:sp>
        <p:nvSpPr>
          <p:cNvPr id="3" name="Content Placeholder 2"/>
          <p:cNvSpPr>
            <a:spLocks noGrp="1"/>
          </p:cNvSpPr>
          <p:nvPr>
            <p:ph sz="half" idx="1"/>
          </p:nvPr>
        </p:nvSpPr>
        <p:spPr>
          <a:xfrm>
            <a:off x="828675" y="1530715"/>
            <a:ext cx="9507311" cy="5350804"/>
          </a:xfrm>
        </p:spPr>
        <p:txBody>
          <a:bodyPr/>
          <a:lstStyle/>
          <a:p>
            <a:r>
              <a:rPr lang="en-US" sz="3600" dirty="0">
                <a:latin typeface="Helvetica" pitchFamily="2" charset="0"/>
              </a:rPr>
              <a:t>No interest in replication “</a:t>
            </a:r>
            <a:r>
              <a:rPr lang="en-US" sz="3600" i="1" dirty="0">
                <a:latin typeface="Helvetica" pitchFamily="2" charset="0"/>
              </a:rPr>
              <a:t>why come in second</a:t>
            </a:r>
            <a:r>
              <a:rPr lang="en-US" sz="3600" dirty="0">
                <a:latin typeface="Helvetica" pitchFamily="2" charset="0"/>
              </a:rPr>
              <a:t>”?</a:t>
            </a:r>
          </a:p>
          <a:p>
            <a:r>
              <a:rPr lang="en-US" sz="3600" dirty="0">
                <a:latin typeface="Helvetica" pitchFamily="2" charset="0"/>
              </a:rPr>
              <a:t>Fascinating findings over meticulous methods.</a:t>
            </a:r>
          </a:p>
          <a:p>
            <a:r>
              <a:rPr lang="en-US" sz="3600" dirty="0">
                <a:latin typeface="Helvetica" pitchFamily="2" charset="0"/>
              </a:rPr>
              <a:t>Scientists have huge incentives to publish papers &amp; journals are more likely to publish results that reach statistical significance.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18</a:t>
            </a:fld>
            <a:endParaRPr lang="en-US"/>
          </a:p>
        </p:txBody>
      </p:sp>
      <p:pic>
        <p:nvPicPr>
          <p:cNvPr id="9" name="Picture 8"/>
          <p:cNvPicPr>
            <a:picLocks noChangeAspect="1"/>
          </p:cNvPicPr>
          <p:nvPr/>
        </p:nvPicPr>
        <p:blipFill>
          <a:blip r:embed="rId2"/>
          <a:stretch>
            <a:fillRect/>
          </a:stretch>
        </p:blipFill>
        <p:spPr>
          <a:xfrm>
            <a:off x="1973148" y="5700296"/>
            <a:ext cx="7209445" cy="1358012"/>
          </a:xfrm>
          <a:prstGeom prst="rect">
            <a:avLst/>
          </a:prstGeom>
        </p:spPr>
      </p:pic>
    </p:spTree>
    <p:extLst>
      <p:ext uri="{BB962C8B-B14F-4D97-AF65-F5344CB8AC3E}">
        <p14:creationId xmlns:p14="http://schemas.microsoft.com/office/powerpoint/2010/main" val="17751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a:t>
            </a:r>
          </a:p>
        </p:txBody>
      </p:sp>
      <p:sp>
        <p:nvSpPr>
          <p:cNvPr id="3" name="Content Placeholder 2"/>
          <p:cNvSpPr>
            <a:spLocks noGrp="1"/>
          </p:cNvSpPr>
          <p:nvPr>
            <p:ph sz="half" idx="1"/>
          </p:nvPr>
        </p:nvSpPr>
        <p:spPr>
          <a:xfrm>
            <a:off x="828675" y="1668464"/>
            <a:ext cx="9507311" cy="5350804"/>
          </a:xfrm>
        </p:spPr>
        <p:txBody>
          <a:bodyPr>
            <a:normAutofit fontScale="92500" lnSpcReduction="10000"/>
          </a:bodyPr>
          <a:lstStyle/>
          <a:p>
            <a:r>
              <a:rPr lang="en-US" dirty="0">
                <a:latin typeface="Helvetica" pitchFamily="2" charset="0"/>
              </a:rPr>
              <a:t>HARK’ing (Hypothesizing After Results Known)</a:t>
            </a:r>
          </a:p>
          <a:p>
            <a:r>
              <a:rPr lang="en-US" dirty="0">
                <a:latin typeface="Helvetica" pitchFamily="2" charset="0"/>
              </a:rPr>
              <a:t>No (pre-registered) research plan</a:t>
            </a:r>
          </a:p>
          <a:p>
            <a:r>
              <a:rPr lang="en-US" dirty="0">
                <a:latin typeface="Helvetica" pitchFamily="2" charset="0"/>
              </a:rPr>
              <a:t>No shared/structured workspace or material archive</a:t>
            </a:r>
          </a:p>
          <a:p>
            <a:r>
              <a:rPr lang="en-US" dirty="0">
                <a:latin typeface="Helvetica" pitchFamily="2" charset="0"/>
              </a:rPr>
              <a:t>Low power/sample size</a:t>
            </a:r>
          </a:p>
          <a:p>
            <a:r>
              <a:rPr lang="en-US" dirty="0">
                <a:latin typeface="Helvetica" pitchFamily="2" charset="0"/>
              </a:rPr>
              <a:t>No documentation and lack of transparency</a:t>
            </a:r>
          </a:p>
          <a:p>
            <a:r>
              <a:rPr lang="en-US" dirty="0">
                <a:latin typeface="Helvetica" pitchFamily="2" charset="0"/>
              </a:rPr>
              <a:t>Data analysis can be </a:t>
            </a:r>
            <a:r>
              <a:rPr lang="en-US" dirty="0">
                <a:solidFill>
                  <a:schemeClr val="tx2"/>
                </a:solidFill>
                <a:latin typeface="Helvetica" pitchFamily="2" charset="0"/>
              </a:rPr>
              <a:t>rapid</a:t>
            </a:r>
            <a:r>
              <a:rPr lang="en-US" dirty="0">
                <a:latin typeface="Helvetica" pitchFamily="2" charset="0"/>
              </a:rPr>
              <a:t>, </a:t>
            </a:r>
            <a:r>
              <a:rPr lang="en-US" dirty="0">
                <a:solidFill>
                  <a:schemeClr val="tx2"/>
                </a:solidFill>
                <a:latin typeface="Helvetica" pitchFamily="2" charset="0"/>
              </a:rPr>
              <a:t>flexible</a:t>
            </a:r>
            <a:r>
              <a:rPr lang="en-US" dirty="0">
                <a:latin typeface="Helvetica" pitchFamily="2" charset="0"/>
              </a:rPr>
              <a:t> and </a:t>
            </a:r>
            <a:r>
              <a:rPr lang="en-US" dirty="0">
                <a:solidFill>
                  <a:schemeClr val="tx2"/>
                </a:solidFill>
                <a:latin typeface="Helvetica" pitchFamily="2" charset="0"/>
              </a:rPr>
              <a:t>automated</a:t>
            </a:r>
            <a:r>
              <a:rPr lang="en-US" dirty="0">
                <a:latin typeface="Helvetica" pitchFamily="2" charset="0"/>
              </a:rPr>
              <a:t>. </a:t>
            </a:r>
          </a:p>
          <a:p>
            <a:r>
              <a:rPr lang="en-US" dirty="0">
                <a:latin typeface="Helvetica" pitchFamily="2" charset="0"/>
              </a:rPr>
              <a:t>In a high-dimensional dataset, there may be hundreds or thousands of reasonable alternative approaches to analyzing the same data. (</a:t>
            </a:r>
            <a:r>
              <a:rPr lang="en-US" dirty="0">
                <a:solidFill>
                  <a:schemeClr val="tx2"/>
                </a:solidFill>
                <a:latin typeface="Helvetica" pitchFamily="2" charset="0"/>
              </a:rPr>
              <a:t>R.D.F.</a:t>
            </a:r>
            <a:r>
              <a:rPr lang="en-US" dirty="0">
                <a:latin typeface="Helvetica" pitchFamily="2" charset="0"/>
              </a:rPr>
              <a:t>)</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19</a:t>
            </a:fld>
            <a:endParaRPr lang="en-US"/>
          </a:p>
        </p:txBody>
      </p:sp>
    </p:spTree>
    <p:extLst>
      <p:ext uri="{BB962C8B-B14F-4D97-AF65-F5344CB8AC3E}">
        <p14:creationId xmlns:p14="http://schemas.microsoft.com/office/powerpoint/2010/main" val="75406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7167" y="3680021"/>
            <a:ext cx="5878465" cy="2490291"/>
          </a:xfrm>
        </p:spPr>
        <p:txBody>
          <a:bodyPr>
            <a:normAutofit fontScale="90000"/>
          </a:bodyPr>
          <a:lstStyle/>
          <a:p>
            <a:r>
              <a:rPr lang="en-US" sz="4400" dirty="0"/>
              <a:t>Introduction to Rigor, Transparency and Reproducibility in Research </a:t>
            </a:r>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
        <p:nvSpPr>
          <p:cNvPr id="6" name="Subtitle 5">
            <a:extLst>
              <a:ext uri="{FF2B5EF4-FFF2-40B4-BE49-F238E27FC236}">
                <a16:creationId xmlns:a16="http://schemas.microsoft.com/office/drawing/2014/main" id="{9E3AEC26-8809-9343-9C28-417162307CA3}"/>
              </a:ext>
            </a:extLst>
          </p:cNvPr>
          <p:cNvSpPr>
            <a:spLocks noGrp="1"/>
          </p:cNvSpPr>
          <p:nvPr>
            <p:ph type="subTitle" idx="1"/>
          </p:nvPr>
        </p:nvSpPr>
        <p:spPr/>
        <p:txBody>
          <a:bodyPr>
            <a:normAutofit fontScale="92500" lnSpcReduction="10000"/>
          </a:bodyPr>
          <a:lstStyle/>
          <a:p>
            <a:endParaRPr lang="en-US"/>
          </a:p>
        </p:txBody>
      </p:sp>
    </p:spTree>
    <p:extLst>
      <p:ext uri="{BB962C8B-B14F-4D97-AF65-F5344CB8AC3E}">
        <p14:creationId xmlns:p14="http://schemas.microsoft.com/office/powerpoint/2010/main" val="442528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Researcher Degrees of Freedom</a:t>
            </a:r>
            <a:endParaRPr lang="en-US" dirty="0"/>
          </a:p>
        </p:txBody>
      </p:sp>
      <p:sp>
        <p:nvSpPr>
          <p:cNvPr id="3" name="Content Placeholder 2"/>
          <p:cNvSpPr>
            <a:spLocks noGrp="1"/>
          </p:cNvSpPr>
          <p:nvPr>
            <p:ph sz="half" idx="1"/>
          </p:nvPr>
        </p:nvSpPr>
        <p:spPr>
          <a:xfrm>
            <a:off x="629921" y="1744886"/>
            <a:ext cx="9706066" cy="5350804"/>
          </a:xfrm>
        </p:spPr>
        <p:txBody>
          <a:bodyPr/>
          <a:lstStyle/>
          <a:p>
            <a:pPr marL="38100" lvl="0" indent="0" algn="ctr">
              <a:spcBef>
                <a:spcPts val="0"/>
              </a:spcBef>
              <a:buClr>
                <a:schemeClr val="dk1"/>
              </a:buClr>
              <a:buSzPct val="100000"/>
              <a:buNone/>
            </a:pPr>
            <a:r>
              <a:rPr lang="en-US" sz="3200" dirty="0">
                <a:latin typeface="Helvetica" pitchFamily="2" charset="0"/>
              </a:rPr>
              <a:t>All data processing and analytical choices made </a:t>
            </a:r>
            <a:r>
              <a:rPr lang="en-US" sz="3200" dirty="0">
                <a:solidFill>
                  <a:schemeClr val="accent2"/>
                </a:solidFill>
                <a:latin typeface="Helvetica" pitchFamily="2" charset="0"/>
              </a:rPr>
              <a:t>after</a:t>
            </a:r>
            <a:r>
              <a:rPr lang="en-US" sz="3200" dirty="0">
                <a:latin typeface="Helvetica" pitchFamily="2" charset="0"/>
              </a:rPr>
              <a:t> seeing and </a:t>
            </a:r>
          </a:p>
          <a:p>
            <a:pPr marL="38100" lvl="0" indent="0" algn="ctr">
              <a:spcBef>
                <a:spcPts val="0"/>
              </a:spcBef>
              <a:buClr>
                <a:schemeClr val="dk1"/>
              </a:buClr>
              <a:buSzPct val="100000"/>
              <a:buNone/>
            </a:pPr>
            <a:r>
              <a:rPr lang="en-US" sz="3200" dirty="0">
                <a:latin typeface="Helvetica" pitchFamily="2" charset="0"/>
              </a:rPr>
              <a:t>interacting with your data</a:t>
            </a:r>
            <a:endParaRPr lang="en-US" sz="700" dirty="0">
              <a:latin typeface="Helvetica" pitchFamily="2" charset="0"/>
            </a:endParaRPr>
          </a:p>
          <a:p>
            <a:pPr marL="38100" lvl="0">
              <a:spcBef>
                <a:spcPts val="0"/>
              </a:spcBef>
              <a:buClr>
                <a:schemeClr val="dk1"/>
              </a:buClr>
              <a:buSzPct val="100000"/>
            </a:pPr>
            <a:endParaRPr lang="en-US" sz="3200" dirty="0">
              <a:latin typeface="Helvetica" pitchFamily="2" charset="0"/>
            </a:endParaRPr>
          </a:p>
          <a:p>
            <a:pPr marL="38100" lvl="0">
              <a:spcBef>
                <a:spcPts val="0"/>
              </a:spcBef>
              <a:buClr>
                <a:schemeClr val="dk1"/>
              </a:buClr>
              <a:buSzPct val="100000"/>
            </a:pPr>
            <a:r>
              <a:rPr lang="en-US" sz="3200" dirty="0">
                <a:latin typeface="Helvetica" pitchFamily="2" charset="0"/>
              </a:rPr>
              <a:t>Should I collect more data?</a:t>
            </a:r>
          </a:p>
          <a:p>
            <a:pPr marL="38100" lvl="0">
              <a:spcBef>
                <a:spcPts val="0"/>
              </a:spcBef>
              <a:buClr>
                <a:schemeClr val="dk1"/>
              </a:buClr>
              <a:buSzPct val="100000"/>
            </a:pPr>
            <a:r>
              <a:rPr lang="en-US" sz="3200" dirty="0">
                <a:latin typeface="Helvetica" pitchFamily="2" charset="0"/>
              </a:rPr>
              <a:t>Which observations should I exclude?</a:t>
            </a:r>
          </a:p>
          <a:p>
            <a:pPr marL="38100" lvl="0">
              <a:spcBef>
                <a:spcPts val="0"/>
              </a:spcBef>
              <a:buClr>
                <a:schemeClr val="dk1"/>
              </a:buClr>
              <a:buSzPct val="100000"/>
            </a:pPr>
            <a:r>
              <a:rPr lang="en-US" sz="3200" dirty="0">
                <a:latin typeface="Helvetica" pitchFamily="2" charset="0"/>
              </a:rPr>
              <a:t>Which conditions should I compare?</a:t>
            </a:r>
          </a:p>
          <a:p>
            <a:pPr marL="38100" lvl="0">
              <a:spcBef>
                <a:spcPts val="0"/>
              </a:spcBef>
              <a:buClr>
                <a:schemeClr val="dk1"/>
              </a:buClr>
              <a:buSzPct val="100000"/>
            </a:pPr>
            <a:r>
              <a:rPr lang="en-US" sz="3200" dirty="0">
                <a:latin typeface="Helvetica" pitchFamily="2" charset="0"/>
              </a:rPr>
              <a:t>What should be my main DV?</a:t>
            </a:r>
          </a:p>
          <a:p>
            <a:pPr marL="38100" lvl="0">
              <a:spcBef>
                <a:spcPts val="0"/>
              </a:spcBef>
              <a:buClr>
                <a:schemeClr val="dk1"/>
              </a:buClr>
              <a:buSzPct val="100000"/>
            </a:pPr>
            <a:r>
              <a:rPr lang="en-US" sz="3200" dirty="0">
                <a:latin typeface="Helvetica" pitchFamily="2" charset="0"/>
              </a:rPr>
              <a:t>Should I look for an interaction effect?</a:t>
            </a:r>
          </a:p>
          <a:p>
            <a:endParaRPr lang="en-US" sz="3200"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20</a:t>
            </a:fld>
            <a:endParaRPr lang="en-US"/>
          </a:p>
        </p:txBody>
      </p:sp>
      <p:sp>
        <p:nvSpPr>
          <p:cNvPr id="9" name="TextBox 8"/>
          <p:cNvSpPr txBox="1"/>
          <p:nvPr/>
        </p:nvSpPr>
        <p:spPr>
          <a:xfrm>
            <a:off x="7750175" y="6670377"/>
            <a:ext cx="2100255" cy="369332"/>
          </a:xfrm>
          <a:prstGeom prst="rect">
            <a:avLst/>
          </a:prstGeom>
          <a:noFill/>
        </p:spPr>
        <p:txBody>
          <a:bodyPr wrap="none" rtlCol="0">
            <a:spAutoFit/>
          </a:bodyPr>
          <a:lstStyle/>
          <a:p>
            <a:r>
              <a:rPr lang="en-US" dirty="0">
                <a:solidFill>
                  <a:schemeClr val="tx1">
                    <a:lumMod val="50000"/>
                    <a:lumOff val="50000"/>
                  </a:schemeClr>
                </a:solidFill>
              </a:rPr>
              <a:t>Akin to HARK’ing</a:t>
            </a:r>
          </a:p>
        </p:txBody>
      </p:sp>
    </p:spTree>
    <p:extLst>
      <p:ext uri="{BB962C8B-B14F-4D97-AF65-F5344CB8AC3E}">
        <p14:creationId xmlns:p14="http://schemas.microsoft.com/office/powerpoint/2010/main" val="20465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1610393" y="568960"/>
            <a:ext cx="8398812" cy="66633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21</a:t>
            </a:fld>
            <a:endParaRPr lang="en-US"/>
          </a:p>
        </p:txBody>
      </p:sp>
      <p:cxnSp>
        <p:nvCxnSpPr>
          <p:cNvPr id="3" name="Straight Connector 2"/>
          <p:cNvCxnSpPr/>
          <p:nvPr/>
        </p:nvCxnSpPr>
        <p:spPr>
          <a:xfrm>
            <a:off x="4233765" y="111211"/>
            <a:ext cx="0" cy="7375439"/>
          </a:xfrm>
          <a:prstGeom prst="line">
            <a:avLst/>
          </a:prstGeom>
          <a:ln w="28575">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3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Potential Solutions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161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Potential solutions</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
        <p:nvSpPr>
          <p:cNvPr id="12" name="Content Placeholder 2"/>
          <p:cNvSpPr>
            <a:spLocks noGrp="1"/>
          </p:cNvSpPr>
          <p:nvPr>
            <p:ph idx="1"/>
          </p:nvPr>
        </p:nvSpPr>
        <p:spPr>
          <a:xfrm>
            <a:off x="1049401" y="1990415"/>
            <a:ext cx="8229600" cy="906980"/>
          </a:xfrm>
        </p:spPr>
        <p:txBody>
          <a:bodyPr>
            <a:normAutofit/>
          </a:bodyPr>
          <a:lstStyle/>
          <a:p>
            <a:pPr marL="0" indent="0">
              <a:buNone/>
            </a:pPr>
            <a:r>
              <a:rPr lang="en-US" sz="4000" dirty="0">
                <a:solidFill>
                  <a:srgbClr val="000000"/>
                </a:solidFill>
                <a:latin typeface="Calibri" panose="020F0502020204030204" pitchFamily="34" charset="0"/>
              </a:rPr>
              <a:t>New incentives, e.g., badges</a:t>
            </a:r>
          </a:p>
        </p:txBody>
      </p:sp>
      <p:pic>
        <p:nvPicPr>
          <p:cNvPr id="13" name="Picture 12" descr="https://lh6.googleusercontent.com/L8K5MOmWFn4N4x38-wMkh-_uXoqBosbW0Ph46Xt5ksshklXX0MP5Rg_WvH_k5NRJGCfPp9rLW5kwMcDyPFMuioYgcS74zf4lyTVycjMKLIU9xKLWtJKwLg6SIw"/>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55497" y="3311706"/>
            <a:ext cx="1690307" cy="1603625"/>
          </a:xfrm>
          <a:prstGeom prst="rect">
            <a:avLst/>
          </a:prstGeom>
          <a:noFill/>
          <a:ln>
            <a:noFill/>
          </a:ln>
        </p:spPr>
      </p:pic>
      <p:pic>
        <p:nvPicPr>
          <p:cNvPr id="14" name="Picture 13" descr="https://lh3.googleusercontent.com/Y1Eq3v24rRyGCROIEJhm3E5PXNlP4wOjN4efvQunniLPiFgeUXyJsTPq0hk7BR3nlSfwzAMTmY_-CoB9JLZRk2ggFmzMvB7B6sSGVd6E3wAMNedivTYYCVreUQ"/>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45976" y="3311706"/>
            <a:ext cx="1658866" cy="1602634"/>
          </a:xfrm>
          <a:prstGeom prst="rect">
            <a:avLst/>
          </a:prstGeom>
          <a:noFill/>
          <a:ln>
            <a:noFill/>
          </a:ln>
        </p:spPr>
      </p:pic>
      <p:pic>
        <p:nvPicPr>
          <p:cNvPr id="15" name="Picture 14" descr="https://lh6.googleusercontent.com/GuJGiJ3XNVkQn6FqHH7RkYM12dClc-6VnNznJa0DvSLqRwoK8us3A3ehsWQ-4rh4rNVZhkjvSj0BnILZuTZLQDN-3rcHrTiR7zX62-qlZn1V0scSSuAr9uLI1A"/>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05014" y="3311706"/>
            <a:ext cx="1646966" cy="1593887"/>
          </a:xfrm>
          <a:prstGeom prst="rect">
            <a:avLst/>
          </a:prstGeom>
          <a:noFill/>
          <a:ln>
            <a:noFill/>
          </a:ln>
        </p:spPr>
      </p:pic>
      <p:pic>
        <p:nvPicPr>
          <p:cNvPr id="16" name="Shape 291"/>
          <p:cNvPicPr preferRelativeResize="0"/>
          <p:nvPr/>
        </p:nvPicPr>
        <p:blipFill>
          <a:blip r:embed="rId5">
            <a:alphaModFix/>
          </a:blip>
          <a:stretch>
            <a:fillRect/>
          </a:stretch>
        </p:blipFill>
        <p:spPr>
          <a:xfrm>
            <a:off x="7287480" y="3934983"/>
            <a:ext cx="2598200" cy="2768904"/>
          </a:xfrm>
          <a:prstGeom prst="rect">
            <a:avLst/>
          </a:prstGeom>
          <a:noFill/>
          <a:ln>
            <a:noFill/>
          </a:ln>
        </p:spPr>
      </p:pic>
    </p:spTree>
    <p:extLst>
      <p:ext uri="{BB962C8B-B14F-4D97-AF65-F5344CB8AC3E}">
        <p14:creationId xmlns:p14="http://schemas.microsoft.com/office/powerpoint/2010/main" val="31207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B1E5-5575-EC4B-85C9-5850A5A173DE}"/>
              </a:ext>
            </a:extLst>
          </p:cNvPr>
          <p:cNvSpPr>
            <a:spLocks noGrp="1"/>
          </p:cNvSpPr>
          <p:nvPr>
            <p:ph type="title"/>
          </p:nvPr>
        </p:nvSpPr>
        <p:spPr/>
        <p:txBody>
          <a:bodyPr/>
          <a:lstStyle/>
          <a:p>
            <a:endParaRPr lang="en-US"/>
          </a:p>
        </p:txBody>
      </p:sp>
      <p:pic>
        <p:nvPicPr>
          <p:cNvPr id="10" name="Content Placeholder 9" descr="A close up of a logo&#10;&#10;Description automatically generated">
            <a:extLst>
              <a:ext uri="{FF2B5EF4-FFF2-40B4-BE49-F238E27FC236}">
                <a16:creationId xmlns:a16="http://schemas.microsoft.com/office/drawing/2014/main" id="{3BAAD330-701E-B845-8266-B901D0CD9D6F}"/>
              </a:ext>
            </a:extLst>
          </p:cNvPr>
          <p:cNvPicPr>
            <a:picLocks noGrp="1" noChangeAspect="1"/>
          </p:cNvPicPr>
          <p:nvPr>
            <p:ph sz="half" idx="1"/>
          </p:nvPr>
        </p:nvPicPr>
        <p:blipFill>
          <a:blip r:embed="rId2"/>
          <a:stretch>
            <a:fillRect/>
          </a:stretch>
        </p:blipFill>
        <p:spPr>
          <a:xfrm>
            <a:off x="872648" y="2216275"/>
            <a:ext cx="9507538" cy="1596100"/>
          </a:xfrm>
        </p:spPr>
      </p:pic>
      <p:sp>
        <p:nvSpPr>
          <p:cNvPr id="4" name="Text Placeholder 3">
            <a:extLst>
              <a:ext uri="{FF2B5EF4-FFF2-40B4-BE49-F238E27FC236}">
                <a16:creationId xmlns:a16="http://schemas.microsoft.com/office/drawing/2014/main" id="{90CC92BD-F34B-444C-A126-4316DEEA75E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56E6B14-C163-B441-90C6-4E1B02C15E4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67B9569-A3F7-6246-9763-AB09739602E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BE63CB1-5A13-6840-8605-1146E4979F10}"/>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8880E41-31F8-694E-B50F-AAB70FEFC31F}"/>
              </a:ext>
            </a:extLst>
          </p:cNvPr>
          <p:cNvSpPr>
            <a:spLocks noGrp="1"/>
          </p:cNvSpPr>
          <p:nvPr>
            <p:ph type="sldNum" sz="quarter" idx="16"/>
          </p:nvPr>
        </p:nvSpPr>
        <p:spPr/>
        <p:txBody>
          <a:bodyPr/>
          <a:lstStyle/>
          <a:p>
            <a:fld id="{1F4CD52B-44F2-2C4E-883F-5CCB9B09FC15}" type="slidenum">
              <a:rPr lang="en-US" smtClean="0"/>
              <a:t>24</a:t>
            </a:fld>
            <a:endParaRPr lang="en-US"/>
          </a:p>
        </p:txBody>
      </p:sp>
      <p:sp>
        <p:nvSpPr>
          <p:cNvPr id="11" name="Rectangle 10">
            <a:extLst>
              <a:ext uri="{FF2B5EF4-FFF2-40B4-BE49-F238E27FC236}">
                <a16:creationId xmlns:a16="http://schemas.microsoft.com/office/drawing/2014/main" id="{9D220515-90EA-8E4E-82E5-A23D832CC488}"/>
              </a:ext>
            </a:extLst>
          </p:cNvPr>
          <p:cNvSpPr/>
          <p:nvPr/>
        </p:nvSpPr>
        <p:spPr>
          <a:xfrm>
            <a:off x="3747366" y="4406958"/>
            <a:ext cx="3478068" cy="535531"/>
          </a:xfrm>
          <a:prstGeom prst="rect">
            <a:avLst/>
          </a:prstGeom>
        </p:spPr>
        <p:txBody>
          <a:bodyPr wrap="none">
            <a:spAutoFit/>
          </a:bodyPr>
          <a:lstStyle/>
          <a:p>
            <a:r>
              <a:rPr lang="en-US" dirty="0"/>
              <a:t>https://</a:t>
            </a:r>
            <a:r>
              <a:rPr lang="en-US" dirty="0" err="1"/>
              <a:t>cos.io</a:t>
            </a:r>
            <a:r>
              <a:rPr lang="en-US" dirty="0"/>
              <a:t>/</a:t>
            </a:r>
            <a:r>
              <a:rPr lang="en-US" dirty="0" err="1"/>
              <a:t>prereg</a:t>
            </a:r>
            <a:r>
              <a:rPr lang="en-US" dirty="0"/>
              <a:t>/</a:t>
            </a:r>
          </a:p>
        </p:txBody>
      </p:sp>
      <p:pic>
        <p:nvPicPr>
          <p:cNvPr id="9" name="Picture 8" descr="A close up of a logo&#10;&#10;Description automatically generated">
            <a:extLst>
              <a:ext uri="{FF2B5EF4-FFF2-40B4-BE49-F238E27FC236}">
                <a16:creationId xmlns:a16="http://schemas.microsoft.com/office/drawing/2014/main" id="{A3D86E8B-8C0F-F44F-A140-5BB675AE9EED}"/>
              </a:ext>
            </a:extLst>
          </p:cNvPr>
          <p:cNvPicPr>
            <a:picLocks noChangeAspect="1"/>
          </p:cNvPicPr>
          <p:nvPr/>
        </p:nvPicPr>
        <p:blipFill>
          <a:blip r:embed="rId3"/>
          <a:stretch>
            <a:fillRect/>
          </a:stretch>
        </p:blipFill>
        <p:spPr>
          <a:xfrm>
            <a:off x="114300" y="1551771"/>
            <a:ext cx="10744200" cy="2844800"/>
          </a:xfrm>
          <a:prstGeom prst="rect">
            <a:avLst/>
          </a:prstGeom>
        </p:spPr>
      </p:pic>
    </p:spTree>
    <p:extLst>
      <p:ext uri="{BB962C8B-B14F-4D97-AF65-F5344CB8AC3E}">
        <p14:creationId xmlns:p14="http://schemas.microsoft.com/office/powerpoint/2010/main" val="249280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25</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b="1" dirty="0">
                <a:solidFill>
                  <a:srgbClr val="000000"/>
                </a:solidFill>
                <a:latin typeface="Calibri" panose="020F0502020204030204" pitchFamily="34" charset="0"/>
              </a:rPr>
              <a:t>New culture</a:t>
            </a:r>
          </a:p>
        </p:txBody>
      </p:sp>
      <p:sp>
        <p:nvSpPr>
          <p:cNvPr id="10" name="Title 1"/>
          <p:cNvSpPr txBox="1">
            <a:spLocks/>
          </p:cNvSpPr>
          <p:nvPr/>
        </p:nvSpPr>
        <p:spPr>
          <a:xfrm>
            <a:off x="457200" y="3000093"/>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i="1" dirty="0"/>
              <a:t>Embrace</a:t>
            </a:r>
            <a:r>
              <a:rPr lang="en-US" dirty="0"/>
              <a:t> Reproducible Research</a:t>
            </a:r>
          </a:p>
        </p:txBody>
      </p:sp>
      <p:sp>
        <p:nvSpPr>
          <p:cNvPr id="11" name="TextBox 10"/>
          <p:cNvSpPr txBox="1"/>
          <p:nvPr/>
        </p:nvSpPr>
        <p:spPr>
          <a:xfrm>
            <a:off x="4930473" y="6339154"/>
            <a:ext cx="4079963" cy="369332"/>
          </a:xfrm>
          <a:prstGeom prst="rect">
            <a:avLst/>
          </a:prstGeom>
          <a:noFill/>
        </p:spPr>
        <p:txBody>
          <a:bodyPr wrap="none" rtlCol="0">
            <a:spAutoFit/>
          </a:bodyPr>
          <a:lstStyle/>
          <a:p>
            <a:r>
              <a:rPr lang="en-US" dirty="0">
                <a:solidFill>
                  <a:schemeClr val="tx1">
                    <a:lumMod val="50000"/>
                    <a:lumOff val="50000"/>
                  </a:schemeClr>
                </a:solidFill>
              </a:rPr>
              <a:t>Care about replicating “on both sides”</a:t>
            </a:r>
          </a:p>
        </p:txBody>
      </p:sp>
    </p:spTree>
    <p:extLst>
      <p:ext uri="{BB962C8B-B14F-4D97-AF65-F5344CB8AC3E}">
        <p14:creationId xmlns:p14="http://schemas.microsoft.com/office/powerpoint/2010/main" val="263130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26</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dirty="0">
                <a:solidFill>
                  <a:srgbClr val="000000"/>
                </a:solidFill>
                <a:latin typeface="Calibri" panose="020F0502020204030204" pitchFamily="34" charset="0"/>
              </a:rPr>
              <a:t>New culture</a:t>
            </a:r>
          </a:p>
        </p:txBody>
      </p:sp>
      <p:sp>
        <p:nvSpPr>
          <p:cNvPr id="10" name="Rectangle 9"/>
          <p:cNvSpPr/>
          <p:nvPr/>
        </p:nvSpPr>
        <p:spPr>
          <a:xfrm>
            <a:off x="1426808" y="3370458"/>
            <a:ext cx="2779928" cy="369332"/>
          </a:xfrm>
          <a:prstGeom prst="rect">
            <a:avLst/>
          </a:prstGeom>
        </p:spPr>
        <p:txBody>
          <a:bodyPr wrap="none">
            <a:spAutoFit/>
          </a:bodyPr>
          <a:lstStyle/>
          <a:p>
            <a:r>
              <a:rPr lang="en-US"/>
              <a:t>Cutting the Gordian knot</a:t>
            </a:r>
          </a:p>
        </p:txBody>
      </p:sp>
      <p:sp>
        <p:nvSpPr>
          <p:cNvPr id="11" name="TextBox 10"/>
          <p:cNvSpPr txBox="1"/>
          <p:nvPr/>
        </p:nvSpPr>
        <p:spPr>
          <a:xfrm>
            <a:off x="717827" y="4710781"/>
            <a:ext cx="3216166" cy="1200329"/>
          </a:xfrm>
          <a:prstGeom prst="rect">
            <a:avLst/>
          </a:prstGeom>
          <a:noFill/>
        </p:spPr>
        <p:txBody>
          <a:bodyPr wrap="square" rtlCol="0">
            <a:spAutoFit/>
          </a:bodyPr>
          <a:lstStyle/>
          <a:p>
            <a:r>
              <a:rPr lang="en-US" spc="300" dirty="0">
                <a:solidFill>
                  <a:schemeClr val="tx2"/>
                </a:solidFill>
              </a:rPr>
              <a:t>Intractable problem solved easily by finding a loophole or thinking creatively.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532" y="541841"/>
            <a:ext cx="4592028" cy="6858000"/>
          </a:xfrm>
          <a:prstGeom prst="rect">
            <a:avLst/>
          </a:prstGeom>
        </p:spPr>
      </p:pic>
    </p:spTree>
    <p:extLst>
      <p:ext uri="{BB962C8B-B14F-4D97-AF65-F5344CB8AC3E}">
        <p14:creationId xmlns:p14="http://schemas.microsoft.com/office/powerpoint/2010/main" val="31974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$1,000 Preregistration challenge</a:t>
            </a:r>
          </a:p>
        </p:txBody>
      </p:sp>
      <p:pic>
        <p:nvPicPr>
          <p:cNvPr id="9" name="Content Placeholder 8"/>
          <p:cNvPicPr>
            <a:picLocks noGrp="1" noChangeAspect="1"/>
          </p:cNvPicPr>
          <p:nvPr>
            <p:ph sz="half" idx="1"/>
          </p:nvPr>
        </p:nvPicPr>
        <p:blipFill>
          <a:blip r:embed="rId2"/>
          <a:stretch>
            <a:fillRect/>
          </a:stretch>
        </p:blipFill>
        <p:spPr>
          <a:xfrm>
            <a:off x="1010047" y="2124730"/>
            <a:ext cx="9144793" cy="44382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27</a:t>
            </a:fld>
            <a:endParaRPr lang="en-US"/>
          </a:p>
        </p:txBody>
      </p:sp>
      <p:sp>
        <p:nvSpPr>
          <p:cNvPr id="3" name="Rectangle 2">
            <a:extLst>
              <a:ext uri="{FF2B5EF4-FFF2-40B4-BE49-F238E27FC236}">
                <a16:creationId xmlns:a16="http://schemas.microsoft.com/office/drawing/2014/main" id="{851E25C3-92BF-FD43-A734-E0863EC08144}"/>
              </a:ext>
            </a:extLst>
          </p:cNvPr>
          <p:cNvSpPr/>
          <p:nvPr/>
        </p:nvSpPr>
        <p:spPr>
          <a:xfrm>
            <a:off x="4001069" y="2857479"/>
            <a:ext cx="4632230" cy="535531"/>
          </a:xfrm>
          <a:prstGeom prst="rect">
            <a:avLst/>
          </a:prstGeom>
        </p:spPr>
        <p:txBody>
          <a:bodyPr wrap="none">
            <a:spAutoFit/>
          </a:bodyPr>
          <a:lstStyle/>
          <a:p>
            <a:r>
              <a:rPr lang="en-US" i="1" dirty="0">
                <a:solidFill>
                  <a:srgbClr val="FF0000"/>
                </a:solidFill>
                <a:latin typeface="Open Sans"/>
              </a:rPr>
              <a:t>ended on December 31, 2018 </a:t>
            </a:r>
            <a:endParaRPr lang="en-US" dirty="0">
              <a:solidFill>
                <a:srgbClr val="FF0000"/>
              </a:solidFill>
            </a:endParaRPr>
          </a:p>
        </p:txBody>
      </p:sp>
    </p:spTree>
    <p:extLst>
      <p:ext uri="{BB962C8B-B14F-4D97-AF65-F5344CB8AC3E}">
        <p14:creationId xmlns:p14="http://schemas.microsoft.com/office/powerpoint/2010/main" val="337456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A517-2B02-114E-B5F3-89EDD3C7B086}"/>
              </a:ext>
            </a:extLst>
          </p:cNvPr>
          <p:cNvSpPr>
            <a:spLocks noGrp="1"/>
          </p:cNvSpPr>
          <p:nvPr>
            <p:ph type="title"/>
          </p:nvPr>
        </p:nvSpPr>
        <p:spPr/>
        <p:txBody>
          <a:bodyPr/>
          <a:lstStyle/>
          <a:p>
            <a:r>
              <a:rPr lang="en-US" dirty="0"/>
              <a:t>Is anyone pre-registration </a:t>
            </a:r>
            <a:r>
              <a:rPr lang="en-US" i="1" dirty="0"/>
              <a:t>curious</a:t>
            </a:r>
            <a:r>
              <a:rPr lang="en-US" dirty="0"/>
              <a:t>?</a:t>
            </a:r>
          </a:p>
        </p:txBody>
      </p:sp>
      <p:sp>
        <p:nvSpPr>
          <p:cNvPr id="3" name="Content Placeholder 2">
            <a:extLst>
              <a:ext uri="{FF2B5EF4-FFF2-40B4-BE49-F238E27FC236}">
                <a16:creationId xmlns:a16="http://schemas.microsoft.com/office/drawing/2014/main" id="{B6DCD09C-1F63-1841-B93B-CBEEBB203AA3}"/>
              </a:ext>
            </a:extLst>
          </p:cNvPr>
          <p:cNvSpPr>
            <a:spLocks noGrp="1"/>
          </p:cNvSpPr>
          <p:nvPr>
            <p:ph sz="half" idx="1"/>
          </p:nvPr>
        </p:nvSpPr>
        <p:spPr>
          <a:xfrm>
            <a:off x="828675" y="3369501"/>
            <a:ext cx="9507311" cy="1177448"/>
          </a:xfrm>
        </p:spPr>
        <p:txBody>
          <a:bodyPr/>
          <a:lstStyle/>
          <a:p>
            <a:pPr marL="0" indent="0">
              <a:buNone/>
            </a:pPr>
            <a:r>
              <a:rPr lang="en-US" dirty="0"/>
              <a:t>That’s a start!</a:t>
            </a:r>
          </a:p>
        </p:txBody>
      </p:sp>
      <p:sp>
        <p:nvSpPr>
          <p:cNvPr id="4" name="Text Placeholder 3">
            <a:extLst>
              <a:ext uri="{FF2B5EF4-FFF2-40B4-BE49-F238E27FC236}">
                <a16:creationId xmlns:a16="http://schemas.microsoft.com/office/drawing/2014/main" id="{75D9E759-1B2C-514A-860A-28A882BD0655}"/>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5A78CA5-5BFB-DB40-A17C-2A7D9568CA1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7AE2CF25-22DC-4348-99EC-4001C8196C2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67819C5-FF88-2C40-BA74-7A882E6030FC}"/>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1DA02B9-D43C-8E48-8795-679F37A62B1F}"/>
              </a:ext>
            </a:extLst>
          </p:cNvPr>
          <p:cNvSpPr>
            <a:spLocks noGrp="1"/>
          </p:cNvSpPr>
          <p:nvPr>
            <p:ph type="sldNum" sz="quarter" idx="16"/>
          </p:nvPr>
        </p:nvSpPr>
        <p:spPr/>
        <p:txBody>
          <a:bodyPr/>
          <a:lstStyle/>
          <a:p>
            <a:fld id="{1F4CD52B-44F2-2C4E-883F-5CCB9B09FC15}" type="slidenum">
              <a:rPr lang="en-US" smtClean="0"/>
              <a:t>28</a:t>
            </a:fld>
            <a:endParaRPr lang="en-US"/>
          </a:p>
        </p:txBody>
      </p:sp>
    </p:spTree>
    <p:extLst>
      <p:ext uri="{BB962C8B-B14F-4D97-AF65-F5344CB8AC3E}">
        <p14:creationId xmlns:p14="http://schemas.microsoft.com/office/powerpoint/2010/main" val="16741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29</a:t>
            </a:fld>
            <a:endParaRPr lang="en-US"/>
          </a:p>
        </p:txBody>
      </p:sp>
      <p:sp>
        <p:nvSpPr>
          <p:cNvPr id="9" name="Content Placeholder 2"/>
          <p:cNvSpPr>
            <a:spLocks noGrp="1"/>
          </p:cNvSpPr>
          <p:nvPr>
            <p:ph idx="1"/>
          </p:nvPr>
        </p:nvSpPr>
        <p:spPr>
          <a:xfrm>
            <a:off x="1049401" y="1968344"/>
            <a:ext cx="8229600" cy="906980"/>
          </a:xfrm>
        </p:spPr>
        <p:txBody>
          <a:bodyPr>
            <a:normAutofit/>
          </a:bodyPr>
          <a:lstStyle/>
          <a:p>
            <a:pPr marL="0" indent="0">
              <a:buNone/>
            </a:pPr>
            <a:r>
              <a:rPr lang="en-US" sz="4000" dirty="0">
                <a:solidFill>
                  <a:srgbClr val="000000"/>
                </a:solidFill>
                <a:latin typeface="Calibri" panose="020F0502020204030204" pitchFamily="34" charset="0"/>
              </a:rPr>
              <a:t>New tools</a:t>
            </a:r>
          </a:p>
        </p:txBody>
      </p:sp>
    </p:spTree>
    <p:extLst>
      <p:ext uri="{BB962C8B-B14F-4D97-AF65-F5344CB8AC3E}">
        <p14:creationId xmlns:p14="http://schemas.microsoft.com/office/powerpoint/2010/main" val="839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Content Placeholder 6"/>
          <p:cNvSpPr>
            <a:spLocks noGrp="1"/>
          </p:cNvSpPr>
          <p:nvPr>
            <p:ph sz="half" idx="1"/>
          </p:nvPr>
        </p:nvSpPr>
        <p:spPr>
          <a:xfrm>
            <a:off x="828675" y="1688042"/>
            <a:ext cx="9727565" cy="5238851"/>
          </a:xfrm>
        </p:spPr>
        <p:txBody>
          <a:bodyPr>
            <a:normAutofit fontScale="85000" lnSpcReduction="20000"/>
          </a:bodyPr>
          <a:lstStyle/>
          <a:p>
            <a:r>
              <a:rPr lang="en-US" sz="3600" dirty="0"/>
              <a:t>We will first provide an introduction to the problem of irreproducibility (defining key terms and concepts). </a:t>
            </a:r>
          </a:p>
          <a:p>
            <a:r>
              <a:rPr lang="en-US" sz="3600" dirty="0"/>
              <a:t>We will follow with an overview of the </a:t>
            </a:r>
            <a:r>
              <a:rPr lang="en-US" sz="3600" dirty="0">
                <a:solidFill>
                  <a:schemeClr val="tx2"/>
                </a:solidFill>
              </a:rPr>
              <a:t>cultural shift </a:t>
            </a:r>
            <a:r>
              <a:rPr lang="en-US" sz="3600" dirty="0"/>
              <a:t>and introduce emerging tools and tactics for supporting and encouraging rigor and reproducibility in research.</a:t>
            </a:r>
          </a:p>
          <a:p>
            <a:r>
              <a:rPr lang="en-US" sz="3600" dirty="0"/>
              <a:t>Introduction of the </a:t>
            </a:r>
            <a:r>
              <a:rPr lang="en-US" sz="3600" b="1" dirty="0"/>
              <a:t>Open Access movement</a:t>
            </a:r>
            <a:r>
              <a:rPr lang="en-US" sz="3600" dirty="0"/>
              <a:t>. </a:t>
            </a:r>
          </a:p>
          <a:p>
            <a:r>
              <a:rPr lang="en-US" sz="3600" dirty="0"/>
              <a:t>Finally, we will review the latest guidelines and policies from the National Institutes of Health regarding rigor and transparency, including new review criteria for grant proposals. </a:t>
            </a:r>
            <a:endParaRPr lang="en-US" sz="3600" dirty="0">
              <a:solidFill>
                <a:srgbClr val="000000"/>
              </a:solidFill>
              <a:latin typeface="Calibri" panose="020F0502020204030204" pitchFamily="34" charset="0"/>
            </a:endParaRP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87511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Tools</a:t>
            </a:r>
            <a:r>
              <a:rPr lang="en-US" dirty="0"/>
              <a:t> for Reproducible Research</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30</a:t>
            </a:fld>
            <a:endParaRPr lang="en-US"/>
          </a:p>
        </p:txBody>
      </p:sp>
      <p:sp>
        <p:nvSpPr>
          <p:cNvPr id="10" name="Rectangle 9"/>
          <p:cNvSpPr/>
          <p:nvPr/>
        </p:nvSpPr>
        <p:spPr>
          <a:xfrm>
            <a:off x="770993" y="1513573"/>
            <a:ext cx="4996014" cy="923330"/>
          </a:xfrm>
          <a:prstGeom prst="rect">
            <a:avLst/>
          </a:prstGeom>
        </p:spPr>
        <p:txBody>
          <a:bodyPr wrap="square">
            <a:spAutoFit/>
          </a:bodyPr>
          <a:lstStyle/>
          <a:p>
            <a:r>
              <a:rPr lang="en-US" dirty="0">
                <a:latin typeface="Calibri" panose="020F0502020204030204" pitchFamily="34" charset="0"/>
              </a:rPr>
              <a:t>Literate programming, e.g., </a:t>
            </a:r>
            <a:r>
              <a:rPr lang="en-US" dirty="0" err="1">
                <a:latin typeface="Calibri" panose="020F0502020204030204" pitchFamily="34" charset="0"/>
              </a:rPr>
              <a:t>Sweave</a:t>
            </a:r>
            <a:r>
              <a:rPr lang="en-US" dirty="0">
                <a:latin typeface="Calibri" panose="020F0502020204030204" pitchFamily="34" charset="0"/>
              </a:rPr>
              <a:t>, </a:t>
            </a:r>
            <a:r>
              <a:rPr lang="en-US" dirty="0" err="1">
                <a:latin typeface="Calibri" panose="020F0502020204030204" pitchFamily="34" charset="0"/>
              </a:rPr>
              <a:t>RMarkdown</a:t>
            </a:r>
            <a:r>
              <a:rPr lang="en-US" dirty="0">
                <a:latin typeface="Calibri" panose="020F0502020204030204" pitchFamily="34" charset="0"/>
              </a:rPr>
              <a:t>:</a:t>
            </a:r>
          </a:p>
          <a:p>
            <a:r>
              <a:rPr lang="en-US" dirty="0">
                <a:latin typeface="Calibri" panose="020F0502020204030204" pitchFamily="34" charset="0"/>
              </a:rPr>
              <a:t>create dynamic reports, which can be updated automatically if data or analysis change </a:t>
            </a:r>
          </a:p>
        </p:txBody>
      </p:sp>
      <p:sp>
        <p:nvSpPr>
          <p:cNvPr id="11" name="TextBox 10"/>
          <p:cNvSpPr txBox="1"/>
          <p:nvPr/>
        </p:nvSpPr>
        <p:spPr>
          <a:xfrm>
            <a:off x="6673799" y="1760206"/>
            <a:ext cx="3171475" cy="923330"/>
          </a:xfrm>
          <a:prstGeom prst="rect">
            <a:avLst/>
          </a:prstGeom>
          <a:noFill/>
        </p:spPr>
        <p:txBody>
          <a:bodyPr wrap="square" rtlCol="0">
            <a:spAutoFit/>
          </a:bodyPr>
          <a:lstStyle/>
          <a:p>
            <a:r>
              <a:rPr lang="en-US" dirty="0">
                <a:latin typeface="Calibri" panose="020F0502020204030204" pitchFamily="34" charset="0"/>
              </a:rPr>
              <a:t>Collaborative platforms, preferably with version control, e.g., </a:t>
            </a:r>
            <a:r>
              <a:rPr lang="en-US" dirty="0" err="1">
                <a:latin typeface="Calibri" panose="020F0502020204030204" pitchFamily="34" charset="0"/>
              </a:rPr>
              <a:t>GitHub</a:t>
            </a:r>
            <a:endParaRPr lang="en-US" dirty="0">
              <a:latin typeface="Calibri" panose="020F0502020204030204" pitchFamily="34" charset="0"/>
            </a:endParaRPr>
          </a:p>
        </p:txBody>
      </p:sp>
      <p:pic>
        <p:nvPicPr>
          <p:cNvPr id="12" name="Picture 11"/>
          <p:cNvPicPr>
            <a:picLocks noChangeAspect="1"/>
          </p:cNvPicPr>
          <p:nvPr/>
        </p:nvPicPr>
        <p:blipFill>
          <a:blip r:embed="rId2"/>
          <a:stretch>
            <a:fillRect/>
          </a:stretch>
        </p:blipFill>
        <p:spPr>
          <a:xfrm>
            <a:off x="770993" y="3130456"/>
            <a:ext cx="5614903" cy="4115157"/>
          </a:xfrm>
          <a:prstGeom prst="rect">
            <a:avLst/>
          </a:prstGeom>
        </p:spPr>
      </p:pic>
      <p:sp>
        <p:nvSpPr>
          <p:cNvPr id="3" name="TextBox 2">
            <a:extLst>
              <a:ext uri="{FF2B5EF4-FFF2-40B4-BE49-F238E27FC236}">
                <a16:creationId xmlns:a16="http://schemas.microsoft.com/office/drawing/2014/main" id="{32140B93-9100-B64E-B4E8-B3E8EEF51B1D}"/>
              </a:ext>
            </a:extLst>
          </p:cNvPr>
          <p:cNvSpPr txBox="1"/>
          <p:nvPr/>
        </p:nvSpPr>
        <p:spPr>
          <a:xfrm>
            <a:off x="7057578" y="6705997"/>
            <a:ext cx="3694794" cy="535531"/>
          </a:xfrm>
          <a:prstGeom prst="rect">
            <a:avLst/>
          </a:prstGeom>
          <a:noFill/>
        </p:spPr>
        <p:txBody>
          <a:bodyPr wrap="none" rtlCol="0">
            <a:spAutoFit/>
          </a:bodyPr>
          <a:lstStyle/>
          <a:p>
            <a:r>
              <a:rPr lang="en-US" dirty="0" err="1">
                <a:solidFill>
                  <a:srgbClr val="00B0F0"/>
                </a:solidFill>
              </a:rPr>
              <a:t>bookdown</a:t>
            </a:r>
            <a:r>
              <a:rPr lang="en-US" dirty="0">
                <a:solidFill>
                  <a:srgbClr val="00B0F0"/>
                </a:solidFill>
              </a:rPr>
              <a:t>, </a:t>
            </a:r>
            <a:r>
              <a:rPr lang="en-US" dirty="0" err="1">
                <a:solidFill>
                  <a:srgbClr val="00B0F0"/>
                </a:solidFill>
              </a:rPr>
              <a:t>blogdown</a:t>
            </a:r>
            <a:r>
              <a:rPr lang="en-US" dirty="0">
                <a:solidFill>
                  <a:srgbClr val="00B0F0"/>
                </a:solidFill>
              </a:rPr>
              <a:t>…</a:t>
            </a:r>
          </a:p>
        </p:txBody>
      </p:sp>
      <p:grpSp>
        <p:nvGrpSpPr>
          <p:cNvPr id="15" name="Group 14">
            <a:extLst>
              <a:ext uri="{FF2B5EF4-FFF2-40B4-BE49-F238E27FC236}">
                <a16:creationId xmlns:a16="http://schemas.microsoft.com/office/drawing/2014/main" id="{85E9DDEC-27F5-584A-A80F-5A26333C5900}"/>
              </a:ext>
            </a:extLst>
          </p:cNvPr>
          <p:cNvGrpSpPr/>
          <p:nvPr/>
        </p:nvGrpSpPr>
        <p:grpSpPr>
          <a:xfrm>
            <a:off x="7057578" y="4060661"/>
            <a:ext cx="3130961" cy="2527865"/>
            <a:chOff x="7033575" y="3957353"/>
            <a:chExt cx="3130961" cy="2527865"/>
          </a:xfrm>
        </p:grpSpPr>
        <p:pic>
          <p:nvPicPr>
            <p:cNvPr id="9" name="Picture 8"/>
            <p:cNvPicPr>
              <a:picLocks noChangeAspect="1"/>
            </p:cNvPicPr>
            <p:nvPr/>
          </p:nvPicPr>
          <p:blipFill>
            <a:blip r:embed="rId3"/>
            <a:stretch>
              <a:fillRect/>
            </a:stretch>
          </p:blipFill>
          <p:spPr>
            <a:xfrm>
              <a:off x="7033575" y="3957353"/>
              <a:ext cx="2798307" cy="1639966"/>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C9DB09D1-9AE8-AF4B-8710-F030F830BC2E}"/>
                </a:ext>
              </a:extLst>
            </p:cNvPr>
            <p:cNvPicPr>
              <a:picLocks noChangeAspect="1"/>
            </p:cNvPicPr>
            <p:nvPr/>
          </p:nvPicPr>
          <p:blipFill>
            <a:blip r:embed="rId4"/>
            <a:stretch>
              <a:fillRect/>
            </a:stretch>
          </p:blipFill>
          <p:spPr>
            <a:xfrm>
              <a:off x="8259536" y="5342218"/>
              <a:ext cx="1905000" cy="1143000"/>
            </a:xfrm>
            <a:prstGeom prst="rect">
              <a:avLst/>
            </a:prstGeom>
          </p:spPr>
        </p:pic>
      </p:grpSp>
    </p:spTree>
    <p:extLst>
      <p:ext uri="{BB962C8B-B14F-4D97-AF65-F5344CB8AC3E}">
        <p14:creationId xmlns:p14="http://schemas.microsoft.com/office/powerpoint/2010/main" val="34087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31</a:t>
            </a:fld>
            <a:endParaRPr lang="en-US"/>
          </a:p>
        </p:txBody>
      </p:sp>
      <p:pic>
        <p:nvPicPr>
          <p:cNvPr id="9" name="Picture 8"/>
          <p:cNvPicPr>
            <a:picLocks noChangeAspect="1"/>
          </p:cNvPicPr>
          <p:nvPr/>
        </p:nvPicPr>
        <p:blipFill>
          <a:blip r:embed="rId2"/>
          <a:stretch>
            <a:fillRect/>
          </a:stretch>
        </p:blipFill>
        <p:spPr>
          <a:xfrm>
            <a:off x="1378037" y="597253"/>
            <a:ext cx="8487736" cy="4076347"/>
          </a:xfrm>
          <a:prstGeom prst="rect">
            <a:avLst/>
          </a:prstGeom>
        </p:spPr>
      </p:pic>
      <p:sp>
        <p:nvSpPr>
          <p:cNvPr id="10" name="Rectangle 9"/>
          <p:cNvSpPr/>
          <p:nvPr/>
        </p:nvSpPr>
        <p:spPr>
          <a:xfrm>
            <a:off x="6336967" y="6402521"/>
            <a:ext cx="2826415" cy="646331"/>
          </a:xfrm>
          <a:prstGeom prst="rect">
            <a:avLst/>
          </a:prstGeom>
        </p:spPr>
        <p:txBody>
          <a:bodyPr wrap="none">
            <a:spAutoFit/>
          </a:bodyPr>
          <a:lstStyle/>
          <a:p>
            <a:r>
              <a:rPr lang="en" dirty="0">
                <a:solidFill>
                  <a:srgbClr val="FF0000"/>
                </a:solidFill>
              </a:rPr>
              <a:t>sensitive confidential data</a:t>
            </a:r>
          </a:p>
          <a:p>
            <a:r>
              <a:rPr lang="en-US" dirty="0">
                <a:solidFill>
                  <a:srgbClr val="FF0000"/>
                </a:solidFill>
              </a:rPr>
              <a:t>                             -n</a:t>
            </a:r>
            <a:r>
              <a:rPr lang="en" dirty="0">
                <a:solidFill>
                  <a:srgbClr val="FF0000"/>
                </a:solidFill>
              </a:rPr>
              <a:t>ot yet</a:t>
            </a:r>
            <a:endParaRPr lang="en-US" dirty="0">
              <a:solidFill>
                <a:srgbClr val="FF0000"/>
              </a:solidFill>
            </a:endParaRPr>
          </a:p>
        </p:txBody>
      </p:sp>
      <p:sp>
        <p:nvSpPr>
          <p:cNvPr id="11" name="Shape 251"/>
          <p:cNvSpPr txBox="1">
            <a:spLocks/>
          </p:cNvSpPr>
          <p:nvPr/>
        </p:nvSpPr>
        <p:spPr>
          <a:xfrm>
            <a:off x="1735705" y="4750022"/>
            <a:ext cx="7772400" cy="1046399"/>
          </a:xfrm>
          <a:prstGeom prst="rect">
            <a:avLst/>
          </a:prstGeom>
        </p:spPr>
        <p:txBody>
          <a:bodyPr lIns="91425" tIns="91425" rIns="91425" bIns="91425" anchor="t" anchorCtr="0">
            <a:noAutofit/>
          </a:bodyPr>
          <a:lst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pPr algn="ctr">
              <a:spcBef>
                <a:spcPts val="0"/>
              </a:spcBef>
              <a:buFont typeface="Arial"/>
              <a:buNone/>
            </a:pPr>
            <a:r>
              <a:rPr lang="en"/>
              <a:t>https://osf.io</a:t>
            </a:r>
            <a:endParaRPr lang="en" dirty="0"/>
          </a:p>
        </p:txBody>
      </p:sp>
    </p:spTree>
    <p:extLst>
      <p:ext uri="{BB962C8B-B14F-4D97-AF65-F5344CB8AC3E}">
        <p14:creationId xmlns:p14="http://schemas.microsoft.com/office/powerpoint/2010/main" val="9109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from </a:t>
            </a:r>
            <a:r>
              <a:rPr lang="en-US" dirty="0">
                <a:hlinkClick r:id="rId2"/>
              </a:rPr>
              <a:t>kbroman.org/steps2rr/</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32</a:t>
            </a:fld>
            <a:endParaRPr lang="en-US"/>
          </a:p>
        </p:txBody>
      </p:sp>
      <p:sp>
        <p:nvSpPr>
          <p:cNvPr id="9" name="Rectangle 8"/>
          <p:cNvSpPr/>
          <p:nvPr/>
        </p:nvSpPr>
        <p:spPr>
          <a:xfrm>
            <a:off x="1876014" y="1860090"/>
            <a:ext cx="6576373" cy="707886"/>
          </a:xfrm>
          <a:prstGeom prst="rect">
            <a:avLst/>
          </a:prstGeom>
        </p:spPr>
        <p:txBody>
          <a:bodyPr wrap="square">
            <a:spAutoFit/>
          </a:bodyPr>
          <a:lstStyle/>
          <a:p>
            <a:pPr algn="ctr"/>
            <a:r>
              <a:rPr lang="en-US" sz="2000" b="1" dirty="0">
                <a:solidFill>
                  <a:schemeClr val="accent2"/>
                </a:solidFill>
              </a:rPr>
              <a:t>“Perhaps the most important step to take towards ease of reproducibility is to be organized.”</a:t>
            </a:r>
          </a:p>
        </p:txBody>
      </p:sp>
      <p:sp>
        <p:nvSpPr>
          <p:cNvPr id="10" name="Rectangle 9"/>
          <p:cNvSpPr/>
          <p:nvPr/>
        </p:nvSpPr>
        <p:spPr>
          <a:xfrm>
            <a:off x="1257455" y="3014935"/>
            <a:ext cx="8457890" cy="2677656"/>
          </a:xfrm>
          <a:prstGeom prst="rect">
            <a:avLst/>
          </a:prstGeom>
        </p:spPr>
        <p:txBody>
          <a:bodyPr wrap="square">
            <a:spAutoFit/>
          </a:bodyPr>
          <a:lstStyle/>
          <a:p>
            <a:pPr marL="285750" indent="-285750">
              <a:buFont typeface="Arial" panose="020B0604020202020204" pitchFamily="34" charset="0"/>
              <a:buChar char="•"/>
            </a:pPr>
            <a:r>
              <a:rPr lang="en-US" sz="2400" dirty="0"/>
              <a:t>Encapsulate everything within one directory.</a:t>
            </a:r>
          </a:p>
          <a:p>
            <a:pPr marL="285750" indent="-285750">
              <a:buFont typeface="Arial" panose="020B0604020202020204" pitchFamily="34" charset="0"/>
              <a:buChar char="•"/>
            </a:pPr>
            <a:r>
              <a:rPr lang="en-US" sz="2400" dirty="0"/>
              <a:t>Separate raw data from derived data and other data summaries. </a:t>
            </a:r>
          </a:p>
          <a:p>
            <a:pPr marL="285750" indent="-285750">
              <a:buFont typeface="Arial" panose="020B0604020202020204" pitchFamily="34" charset="0"/>
              <a:buChar char="•"/>
            </a:pPr>
            <a:r>
              <a:rPr lang="en-US" sz="2400" dirty="0"/>
              <a:t>Separate the data from the code.</a:t>
            </a:r>
          </a:p>
          <a:p>
            <a:pPr marL="285750" indent="-285750">
              <a:buFont typeface="Arial" panose="020B0604020202020204" pitchFamily="34" charset="0"/>
              <a:buChar char="•"/>
            </a:pPr>
            <a:r>
              <a:rPr lang="en-US" sz="2400" dirty="0"/>
              <a:t>Use relative paths </a:t>
            </a:r>
            <a:r>
              <a:rPr lang="en-US" sz="2400" dirty="0">
                <a:solidFill>
                  <a:schemeClr val="accent2"/>
                </a:solidFill>
              </a:rPr>
              <a:t>(never absolute paths).</a:t>
            </a:r>
          </a:p>
          <a:p>
            <a:pPr marL="285750" indent="-285750">
              <a:buFont typeface="Arial" panose="020B0604020202020204" pitchFamily="34" charset="0"/>
              <a:buChar char="•"/>
            </a:pPr>
            <a:r>
              <a:rPr lang="en-US" sz="2400" dirty="0"/>
              <a:t>Choose file names carefully.</a:t>
            </a:r>
          </a:p>
          <a:p>
            <a:pPr marL="285750" indent="-285750">
              <a:buFont typeface="Arial" panose="020B0604020202020204" pitchFamily="34" charset="0"/>
              <a:buChar char="•"/>
            </a:pPr>
            <a:r>
              <a:rPr lang="en-US" sz="2400" dirty="0"/>
              <a:t>Avoid using “final” in a file name. </a:t>
            </a:r>
          </a:p>
          <a:p>
            <a:pPr marL="285750" indent="-285750">
              <a:buFont typeface="Arial" panose="020B0604020202020204" pitchFamily="34" charset="0"/>
              <a:buChar char="•"/>
            </a:pPr>
            <a:r>
              <a:rPr lang="en-US" sz="2400" dirty="0"/>
              <a:t>Write ReadMe files. </a:t>
            </a:r>
          </a:p>
        </p:txBody>
      </p:sp>
      <p:pic>
        <p:nvPicPr>
          <p:cNvPr id="11" name="Picture 10" descr="A close up of a sign&#10;&#10;Description automatically generated">
            <a:extLst>
              <a:ext uri="{FF2B5EF4-FFF2-40B4-BE49-F238E27FC236}">
                <a16:creationId xmlns:a16="http://schemas.microsoft.com/office/drawing/2014/main" id="{A9DCBF59-FBC1-6444-A732-7B2EB9F71777}"/>
              </a:ext>
            </a:extLst>
          </p:cNvPr>
          <p:cNvPicPr>
            <a:picLocks noChangeAspect="1"/>
          </p:cNvPicPr>
          <p:nvPr/>
        </p:nvPicPr>
        <p:blipFill>
          <a:blip r:embed="rId3"/>
          <a:stretch>
            <a:fillRect/>
          </a:stretch>
        </p:blipFill>
        <p:spPr>
          <a:xfrm>
            <a:off x="6521987" y="6045308"/>
            <a:ext cx="3860800" cy="736600"/>
          </a:xfrm>
          <a:prstGeom prst="rect">
            <a:avLst/>
          </a:prstGeom>
        </p:spPr>
      </p:pic>
    </p:spTree>
    <p:extLst>
      <p:ext uri="{BB962C8B-B14F-4D97-AF65-F5344CB8AC3E}">
        <p14:creationId xmlns:p14="http://schemas.microsoft.com/office/powerpoint/2010/main" val="388982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9955" y="1647508"/>
            <a:ext cx="9507311" cy="5350804"/>
          </a:xfrm>
        </p:spPr>
        <p:txBody>
          <a:bodyPr/>
          <a:lstStyle/>
          <a:p>
            <a:pPr marL="0" indent="0" algn="ctr">
              <a:buNone/>
            </a:pPr>
            <a:r>
              <a:rPr lang="en-US" sz="4800" dirty="0">
                <a:latin typeface="Helvetica" pitchFamily="2" charset="0"/>
              </a:rPr>
              <a:t>Tools are important, but more important is the motivation to make study reproducible,  i.e., more important to 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33</a:t>
            </a:fld>
            <a:endParaRPr lang="en-US"/>
          </a:p>
        </p:txBody>
      </p:sp>
    </p:spTree>
    <p:extLst>
      <p:ext uri="{BB962C8B-B14F-4D97-AF65-F5344CB8AC3E}">
        <p14:creationId xmlns:p14="http://schemas.microsoft.com/office/powerpoint/2010/main" val="50678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3287" y="-701458"/>
            <a:ext cx="6292511" cy="6062597"/>
          </a:xfrm>
        </p:spPr>
        <p:txBody>
          <a:bodyPr/>
          <a:lstStyle/>
          <a:p>
            <a:pPr marL="0" indent="0" algn="ctr">
              <a:buNone/>
            </a:pPr>
            <a:r>
              <a:rPr lang="en-US" sz="4800" dirty="0">
                <a:solidFill>
                  <a:schemeClr val="bg1"/>
                </a:solidFill>
              </a:rPr>
              <a:t>Tools are important, but more important is the motivation to make study reproducible,  i.e., more important to </a:t>
            </a:r>
            <a:r>
              <a:rPr lang="en-US" sz="4800" dirty="0"/>
              <a:t>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34</a:t>
            </a:fld>
            <a:endParaRPr lang="en-US"/>
          </a:p>
        </p:txBody>
      </p:sp>
    </p:spTree>
    <p:extLst>
      <p:ext uri="{BB962C8B-B14F-4D97-AF65-F5344CB8AC3E}">
        <p14:creationId xmlns:p14="http://schemas.microsoft.com/office/powerpoint/2010/main" val="159456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Challenges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6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a:t>
            </a:r>
          </a:p>
        </p:txBody>
      </p:sp>
      <p:sp>
        <p:nvSpPr>
          <p:cNvPr id="3" name="Content Placeholder 2"/>
          <p:cNvSpPr>
            <a:spLocks noGrp="1"/>
          </p:cNvSpPr>
          <p:nvPr>
            <p:ph sz="half" idx="1"/>
          </p:nvPr>
        </p:nvSpPr>
        <p:spPr/>
        <p:txBody>
          <a:bodyPr/>
          <a:lstStyle/>
          <a:p>
            <a:r>
              <a:rPr lang="en-US" dirty="0"/>
              <a:t>Significant intrusion on time.</a:t>
            </a:r>
          </a:p>
          <a:p>
            <a:r>
              <a:rPr lang="en-US" dirty="0"/>
              <a:t>Nature of the labs/teams that will conduct the replications.</a:t>
            </a:r>
          </a:p>
          <a:p>
            <a:pPr lvl="1"/>
            <a:r>
              <a:rPr lang="en-US" dirty="0"/>
              <a:t>“You can't give me and Julia Child the same recipe and expect an equally good meal” - Jeff </a:t>
            </a:r>
            <a:r>
              <a:rPr lang="en-US" dirty="0" err="1"/>
              <a:t>Settleman</a:t>
            </a:r>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36</a:t>
            </a:fld>
            <a:endParaRPr lang="en-US"/>
          </a:p>
        </p:txBody>
      </p:sp>
    </p:spTree>
    <p:extLst>
      <p:ext uri="{BB962C8B-B14F-4D97-AF65-F5344CB8AC3E}">
        <p14:creationId xmlns:p14="http://schemas.microsoft.com/office/powerpoint/2010/main" val="15788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 II</a:t>
            </a:r>
          </a:p>
        </p:txBody>
      </p:sp>
      <p:sp>
        <p:nvSpPr>
          <p:cNvPr id="3" name="Content Placeholder 2"/>
          <p:cNvSpPr>
            <a:spLocks noGrp="1"/>
          </p:cNvSpPr>
          <p:nvPr>
            <p:ph sz="half" idx="1"/>
          </p:nvPr>
        </p:nvSpPr>
        <p:spPr>
          <a:xfrm>
            <a:off x="828675" y="1668464"/>
            <a:ext cx="9507311" cy="5350804"/>
          </a:xfrm>
        </p:spPr>
        <p:txBody>
          <a:bodyPr>
            <a:normAutofit/>
          </a:bodyPr>
          <a:lstStyle/>
          <a:p>
            <a:r>
              <a:rPr lang="en-US" dirty="0">
                <a:highlight>
                  <a:srgbClr val="FFFF00"/>
                </a:highlight>
              </a:rPr>
              <a:t>Reproducibility neither necessary nor sufficient to prevent mistakes.</a:t>
            </a:r>
          </a:p>
          <a:p>
            <a:r>
              <a:rPr lang="en-US" dirty="0"/>
              <a:t>Proprietary or sensitive data. </a:t>
            </a:r>
          </a:p>
          <a:p>
            <a:r>
              <a:rPr lang="en-US" i="1" dirty="0"/>
              <a:t>Scooping.</a:t>
            </a:r>
          </a:p>
          <a:p>
            <a:r>
              <a:rPr lang="en-US" dirty="0"/>
              <a:t>Need for individuals to act. </a:t>
            </a:r>
          </a:p>
          <a:p>
            <a:r>
              <a:rPr lang="en-US" dirty="0"/>
              <a:t>“</a:t>
            </a:r>
            <a:r>
              <a:rPr lang="en-US" i="1" dirty="0"/>
              <a:t>Progress depends on artificial aids becoming so familiar they are regarded as natural</a:t>
            </a:r>
            <a:r>
              <a:rPr lang="en-US" dirty="0"/>
              <a:t>” </a:t>
            </a:r>
            <a:r>
              <a:rPr lang="en-US" sz="3200" dirty="0"/>
              <a:t>I.J. Good (“How Much Science Can You Have at Your Fingertips”, 1958).</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37</a:t>
            </a:fld>
            <a:endParaRPr lang="en-US"/>
          </a:p>
        </p:txBody>
      </p:sp>
    </p:spTree>
    <p:extLst>
      <p:ext uri="{BB962C8B-B14F-4D97-AF65-F5344CB8AC3E}">
        <p14:creationId xmlns:p14="http://schemas.microsoft.com/office/powerpoint/2010/main" val="9290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38</a:t>
            </a:fld>
            <a:endParaRPr lang="en-US"/>
          </a:p>
        </p:txBody>
      </p:sp>
      <p:pic>
        <p:nvPicPr>
          <p:cNvPr id="9" name="Picture 2" descr="http://moziru.com/images/sunshine-clipart-corner-10.gif"/>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65306" y="154680"/>
            <a:ext cx="3009900" cy="2933701"/>
          </a:xfrm>
          <a:prstGeom prst="rect">
            <a:avLst/>
          </a:prstGeom>
          <a:noFill/>
        </p:spPr>
      </p:pic>
      <p:sp>
        <p:nvSpPr>
          <p:cNvPr id="10" name="Title 1"/>
          <p:cNvSpPr>
            <a:spLocks noGrp="1"/>
          </p:cNvSpPr>
          <p:nvPr>
            <p:ph type="title"/>
          </p:nvPr>
        </p:nvSpPr>
        <p:spPr>
          <a:xfrm>
            <a:off x="1156269" y="142742"/>
            <a:ext cx="8229600" cy="1027416"/>
          </a:xfrm>
        </p:spPr>
        <p:txBody>
          <a:bodyPr/>
          <a:lstStyle/>
          <a:p>
            <a:r>
              <a:rPr lang="en-US" dirty="0"/>
              <a:t>Not all gloom and doom</a:t>
            </a:r>
          </a:p>
        </p:txBody>
      </p:sp>
      <p:sp>
        <p:nvSpPr>
          <p:cNvPr id="11" name="Rectangle 10"/>
          <p:cNvSpPr/>
          <p:nvPr/>
        </p:nvSpPr>
        <p:spPr>
          <a:xfrm>
            <a:off x="3223715" y="6778879"/>
            <a:ext cx="7042935" cy="430887"/>
          </a:xfrm>
          <a:prstGeom prst="rect">
            <a:avLst/>
          </a:prstGeom>
        </p:spPr>
        <p:txBody>
          <a:bodyPr wrap="square">
            <a:spAutoFit/>
          </a:bodyPr>
          <a:lstStyle/>
          <a:p>
            <a:r>
              <a:rPr lang="en-US" sz="1050" dirty="0">
                <a:solidFill>
                  <a:schemeClr val="tx1">
                    <a:lumMod val="50000"/>
                    <a:lumOff val="50000"/>
                  </a:schemeClr>
                </a:solidFill>
                <a:latin typeface="Verdana" panose="020B0604030504040204" pitchFamily="34" charset="0"/>
              </a:rPr>
              <a:t>Kaiser J., 2020. “Cancer studies pass reproducibility test,” 26–26-Jun-2020. [Online]. Available: http://www.sciencemag.org/news/2020/06/cancer-studies-pass-reproducibility-test. </a:t>
            </a:r>
            <a:endParaRPr lang="en-US" sz="1050" dirty="0">
              <a:solidFill>
                <a:schemeClr val="tx1">
                  <a:lumMod val="50000"/>
                  <a:lumOff val="50000"/>
                </a:schemeClr>
              </a:solidFill>
            </a:endParaRPr>
          </a:p>
        </p:txBody>
      </p:sp>
      <p:pic>
        <p:nvPicPr>
          <p:cNvPr id="12" name="Picture 11"/>
          <p:cNvPicPr>
            <a:picLocks noChangeAspect="1"/>
          </p:cNvPicPr>
          <p:nvPr/>
        </p:nvPicPr>
        <p:blipFill>
          <a:blip r:embed="rId4"/>
          <a:stretch>
            <a:fillRect/>
          </a:stretch>
        </p:blipFill>
        <p:spPr>
          <a:xfrm>
            <a:off x="830166" y="1767486"/>
            <a:ext cx="5219486" cy="3780601"/>
          </a:xfrm>
          <a:prstGeom prst="rect">
            <a:avLst/>
          </a:prstGeom>
        </p:spPr>
      </p:pic>
      <p:sp>
        <p:nvSpPr>
          <p:cNvPr id="13" name="Rectangle 12"/>
          <p:cNvSpPr/>
          <p:nvPr/>
        </p:nvSpPr>
        <p:spPr>
          <a:xfrm>
            <a:off x="6220544" y="1888627"/>
            <a:ext cx="3888769" cy="1569660"/>
          </a:xfrm>
          <a:prstGeom prst="rect">
            <a:avLst/>
          </a:prstGeom>
        </p:spPr>
        <p:txBody>
          <a:bodyPr wrap="square">
            <a:spAutoFit/>
          </a:bodyPr>
          <a:lstStyle/>
          <a:p>
            <a:r>
              <a:rPr lang="en-US" sz="2400" dirty="0"/>
              <a:t>Recall: </a:t>
            </a:r>
          </a:p>
          <a:p>
            <a:r>
              <a:rPr lang="en-US" sz="2400" dirty="0"/>
              <a:t>First Batch (Jan 2020): of five replications, only two studies could be reproduced</a:t>
            </a:r>
          </a:p>
        </p:txBody>
      </p:sp>
      <p:sp>
        <p:nvSpPr>
          <p:cNvPr id="14" name="Rectangle 13"/>
          <p:cNvSpPr/>
          <p:nvPr/>
        </p:nvSpPr>
        <p:spPr>
          <a:xfrm>
            <a:off x="1944573" y="972070"/>
            <a:ext cx="4634602" cy="369332"/>
          </a:xfrm>
          <a:prstGeom prst="rect">
            <a:avLst/>
          </a:prstGeom>
        </p:spPr>
        <p:txBody>
          <a:bodyPr wrap="none">
            <a:spAutoFit/>
          </a:bodyPr>
          <a:lstStyle/>
          <a:p>
            <a:r>
              <a:rPr lang="en-US" i="1" dirty="0"/>
              <a:t>Aforementioned reproducibility project round 2 </a:t>
            </a:r>
          </a:p>
        </p:txBody>
      </p:sp>
      <p:sp>
        <p:nvSpPr>
          <p:cNvPr id="15" name="Rectangle 14"/>
          <p:cNvSpPr/>
          <p:nvPr/>
        </p:nvSpPr>
        <p:spPr>
          <a:xfrm>
            <a:off x="1575842" y="5776083"/>
            <a:ext cx="8404260" cy="738664"/>
          </a:xfrm>
          <a:prstGeom prst="rect">
            <a:avLst/>
          </a:prstGeom>
        </p:spPr>
        <p:txBody>
          <a:bodyPr wrap="square">
            <a:spAutoFit/>
          </a:bodyPr>
          <a:lstStyle/>
          <a:p>
            <a:r>
              <a:rPr lang="en-US" sz="1400" b="1" spc="300" dirty="0"/>
              <a:t>The cancer biology project hopes to finish experiments for another 22 replications by the end of this year (</a:t>
            </a:r>
            <a:r>
              <a:rPr lang="en-US" sz="1400" b="1" spc="300" dirty="0">
                <a:solidFill>
                  <a:srgbClr val="C00000"/>
                </a:solidFill>
              </a:rPr>
              <a:t>2020</a:t>
            </a:r>
            <a:r>
              <a:rPr lang="en-US" sz="1400" b="1" spc="300" dirty="0"/>
              <a:t>), when the grant funding the effort runs out</a:t>
            </a:r>
          </a:p>
        </p:txBody>
      </p:sp>
      <p:sp>
        <p:nvSpPr>
          <p:cNvPr id="16" name="Rectangle 15"/>
          <p:cNvSpPr/>
          <p:nvPr/>
        </p:nvSpPr>
        <p:spPr>
          <a:xfrm>
            <a:off x="6236198" y="3704351"/>
            <a:ext cx="3888769" cy="1569660"/>
          </a:xfrm>
          <a:prstGeom prst="rect">
            <a:avLst/>
          </a:prstGeom>
        </p:spPr>
        <p:txBody>
          <a:bodyPr wrap="square">
            <a:spAutoFit/>
          </a:bodyPr>
          <a:lstStyle/>
          <a:p>
            <a:r>
              <a:rPr lang="en-US" sz="2400" dirty="0"/>
              <a:t>Second Batch (Jun 2020): Most of the experiments from two key cancer papers </a:t>
            </a:r>
            <a:r>
              <a:rPr lang="en-US" sz="2400" u="sng" dirty="0"/>
              <a:t>could</a:t>
            </a:r>
            <a:r>
              <a:rPr lang="en-US" sz="2400" dirty="0"/>
              <a:t> be repeated.</a:t>
            </a:r>
          </a:p>
        </p:txBody>
      </p:sp>
    </p:spTree>
    <p:extLst>
      <p:ext uri="{BB962C8B-B14F-4D97-AF65-F5344CB8AC3E}">
        <p14:creationId xmlns:p14="http://schemas.microsoft.com/office/powerpoint/2010/main" val="280838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39</a:t>
            </a:fld>
            <a:endParaRPr lang="en-US"/>
          </a:p>
        </p:txBody>
      </p:sp>
      <p:sp>
        <p:nvSpPr>
          <p:cNvPr id="9" name="Title 1"/>
          <p:cNvSpPr>
            <a:spLocks noGrp="1"/>
          </p:cNvSpPr>
          <p:nvPr>
            <p:ph type="title"/>
          </p:nvPr>
        </p:nvSpPr>
        <p:spPr>
          <a:xfrm>
            <a:off x="1463040" y="955040"/>
            <a:ext cx="5105400" cy="1173162"/>
          </a:xfrm>
        </p:spPr>
        <p:txBody>
          <a:bodyPr/>
          <a:lstStyle/>
          <a:p>
            <a:r>
              <a:rPr lang="en-US" dirty="0"/>
              <a:t>Hollie’s Corner</a:t>
            </a:r>
          </a:p>
        </p:txBody>
      </p:sp>
      <p:sp>
        <p:nvSpPr>
          <p:cNvPr id="10" name="Content Placeholder 2"/>
          <p:cNvSpPr>
            <a:spLocks noGrp="1"/>
          </p:cNvSpPr>
          <p:nvPr>
            <p:ph idx="1"/>
          </p:nvPr>
        </p:nvSpPr>
        <p:spPr>
          <a:xfrm>
            <a:off x="1463040" y="3926840"/>
            <a:ext cx="8229600" cy="1295400"/>
          </a:xfrm>
        </p:spPr>
        <p:txBody>
          <a:bodyPr/>
          <a:lstStyle/>
          <a:p>
            <a:pPr marL="0" indent="0" algn="ctr">
              <a:buNone/>
            </a:pPr>
            <a:r>
              <a:rPr lang="en-US" i="1" dirty="0">
                <a:solidFill>
                  <a:schemeClr val="accent2"/>
                </a:solidFill>
              </a:rPr>
              <a:t>We sell you the whole seat, but you’ll only need the edge! </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9840" y="467678"/>
            <a:ext cx="3048000" cy="2286000"/>
          </a:xfrm>
          <a:prstGeom prst="rect">
            <a:avLst/>
          </a:prstGeom>
          <a:ln>
            <a:noFill/>
          </a:ln>
          <a:effectLst>
            <a:softEdge rad="112500"/>
          </a:effectLst>
        </p:spPr>
      </p:pic>
    </p:spTree>
    <p:extLst>
      <p:ext uri="{BB962C8B-B14F-4D97-AF65-F5344CB8AC3E}">
        <p14:creationId xmlns:p14="http://schemas.microsoft.com/office/powerpoint/2010/main" val="197051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E781-73A2-EC4D-A80E-62A73CE0ACFE}"/>
              </a:ext>
            </a:extLst>
          </p:cNvPr>
          <p:cNvSpPr>
            <a:spLocks noGrp="1"/>
          </p:cNvSpPr>
          <p:nvPr>
            <p:ph type="title"/>
          </p:nvPr>
        </p:nvSpPr>
        <p:spPr>
          <a:xfrm>
            <a:off x="828675" y="694482"/>
            <a:ext cx="9595485" cy="659444"/>
          </a:xfrm>
          <a:prstGeom prst="rect">
            <a:avLst/>
          </a:prstGeom>
        </p:spPr>
        <p:txBody>
          <a:bodyPr>
            <a:normAutofit/>
          </a:bodyPr>
          <a:lstStyle/>
          <a:p>
            <a:r>
              <a:rPr lang="en-US" dirty="0"/>
              <a:t>Then HANDS-ON Collaborative example!</a:t>
            </a:r>
          </a:p>
        </p:txBody>
      </p:sp>
      <p:pic>
        <p:nvPicPr>
          <p:cNvPr id="9" name="Picture 8">
            <a:extLst>
              <a:ext uri="{FF2B5EF4-FFF2-40B4-BE49-F238E27FC236}">
                <a16:creationId xmlns:a16="http://schemas.microsoft.com/office/drawing/2014/main" id="{DB62C492-EEFD-3C42-892F-1C807E1DDF8B}"/>
              </a:ext>
            </a:extLst>
          </p:cNvPr>
          <p:cNvPicPr>
            <a:picLocks noChangeAspect="1"/>
          </p:cNvPicPr>
          <p:nvPr/>
        </p:nvPicPr>
        <p:blipFill>
          <a:blip r:embed="rId2"/>
          <a:stretch>
            <a:fillRect/>
          </a:stretch>
        </p:blipFill>
        <p:spPr>
          <a:xfrm>
            <a:off x="2038752" y="2114868"/>
            <a:ext cx="7087157" cy="5350804"/>
          </a:xfrm>
          <a:prstGeom prst="rect">
            <a:avLst/>
          </a:prstGeom>
          <a:noFill/>
        </p:spPr>
      </p:pic>
      <p:sp>
        <p:nvSpPr>
          <p:cNvPr id="14" name="Text Placeholder 3">
            <a:extLst>
              <a:ext uri="{FF2B5EF4-FFF2-40B4-BE49-F238E27FC236}">
                <a16:creationId xmlns:a16="http://schemas.microsoft.com/office/drawing/2014/main" id="{9E70728F-3B94-4CCF-8936-269C0069F43C}"/>
              </a:ext>
            </a:extLst>
          </p:cNvPr>
          <p:cNvSpPr>
            <a:spLocks noGrp="1"/>
          </p:cNvSpPr>
          <p:nvPr>
            <p:ph type="body" sz="quarter" idx="11"/>
          </p:nvPr>
        </p:nvSpPr>
        <p:spPr>
          <a:xfrm>
            <a:off x="1944572" y="7866925"/>
            <a:ext cx="1045090" cy="304800"/>
          </a:xfrm>
        </p:spPr>
        <p:txBody>
          <a:bodyPr/>
          <a:lstStyle/>
          <a:p>
            <a:endParaRPr lang="en-US"/>
          </a:p>
        </p:txBody>
      </p:sp>
      <p:sp>
        <p:nvSpPr>
          <p:cNvPr id="16" name="Text Placeholder 4">
            <a:extLst>
              <a:ext uri="{FF2B5EF4-FFF2-40B4-BE49-F238E27FC236}">
                <a16:creationId xmlns:a16="http://schemas.microsoft.com/office/drawing/2014/main" id="{A18E5910-9AFE-4225-A085-51C0F4D6C643}"/>
              </a:ext>
            </a:extLst>
          </p:cNvPr>
          <p:cNvSpPr>
            <a:spLocks noGrp="1"/>
          </p:cNvSpPr>
          <p:nvPr>
            <p:ph type="body" sz="quarter" idx="12"/>
          </p:nvPr>
        </p:nvSpPr>
        <p:spPr>
          <a:xfrm>
            <a:off x="3107704" y="7866925"/>
            <a:ext cx="1731279" cy="304800"/>
          </a:xfrm>
        </p:spPr>
        <p:txBody>
          <a:bodyPr/>
          <a:lstStyle/>
          <a:p>
            <a:endParaRPr lang="en-US"/>
          </a:p>
        </p:txBody>
      </p:sp>
      <p:sp>
        <p:nvSpPr>
          <p:cNvPr id="18" name="Text Placeholder 5">
            <a:extLst>
              <a:ext uri="{FF2B5EF4-FFF2-40B4-BE49-F238E27FC236}">
                <a16:creationId xmlns:a16="http://schemas.microsoft.com/office/drawing/2014/main" id="{E8C655B9-9618-4DD2-8FC4-E1760A7FB86A}"/>
              </a:ext>
            </a:extLst>
          </p:cNvPr>
          <p:cNvSpPr>
            <a:spLocks noGrp="1"/>
          </p:cNvSpPr>
          <p:nvPr>
            <p:ph type="body" sz="quarter" idx="15"/>
          </p:nvPr>
        </p:nvSpPr>
        <p:spPr>
          <a:xfrm>
            <a:off x="5164201" y="7486650"/>
            <a:ext cx="5808600" cy="369888"/>
          </a:xfrm>
        </p:spPr>
        <p:txBody>
          <a:bodyPr/>
          <a:lstStyle/>
          <a:p>
            <a:endParaRPr lang="en-US"/>
          </a:p>
        </p:txBody>
      </p:sp>
      <p:sp>
        <p:nvSpPr>
          <p:cNvPr id="8" name="Slide Number Placeholder 7">
            <a:extLst>
              <a:ext uri="{FF2B5EF4-FFF2-40B4-BE49-F238E27FC236}">
                <a16:creationId xmlns:a16="http://schemas.microsoft.com/office/drawing/2014/main" id="{347E9761-9A90-5C49-9F38-E72654ED2BA7}"/>
              </a:ext>
            </a:extLst>
          </p:cNvPr>
          <p:cNvSpPr>
            <a:spLocks noGrp="1"/>
          </p:cNvSpPr>
          <p:nvPr>
            <p:ph type="sldNum" sz="quarter" idx="16"/>
          </p:nvPr>
        </p:nvSpPr>
        <p:spPr>
          <a:xfrm>
            <a:off x="7749779" y="7426464"/>
            <a:ext cx="2468165" cy="438150"/>
          </a:xfrm>
          <a:prstGeom prst="rect">
            <a:avLst/>
          </a:prstGeom>
        </p:spPr>
        <p:txBody>
          <a:bodyPr anchor="ctr">
            <a:normAutofit/>
          </a:bodyPr>
          <a:lstStyle/>
          <a:p>
            <a:pPr>
              <a:spcAft>
                <a:spcPts val="600"/>
              </a:spcAft>
            </a:pPr>
            <a:fld id="{1F4CD52B-44F2-2C4E-883F-5CCB9B09FC15}" type="slidenum">
              <a:rPr lang="en-US" smtClean="0"/>
              <a:pPr>
                <a:spcAft>
                  <a:spcPts val="600"/>
                </a:spcAft>
              </a:pPr>
              <a:t>4</a:t>
            </a:fld>
            <a:endParaRPr lang="en-US"/>
          </a:p>
        </p:txBody>
      </p:sp>
    </p:spTree>
    <p:extLst>
      <p:ext uri="{BB962C8B-B14F-4D97-AF65-F5344CB8AC3E}">
        <p14:creationId xmlns:p14="http://schemas.microsoft.com/office/powerpoint/2010/main" val="11204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Rigor &amp; Reproducibility:</a:t>
            </a:r>
          </a:p>
          <a:p>
            <a:r>
              <a:rPr lang="en-US" dirty="0"/>
              <a:t>A Case Study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2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Amy Cuddy - Power Posing, </a:t>
            </a:r>
            <a:br>
              <a:rPr lang="en-US" dirty="0"/>
            </a:br>
            <a:r>
              <a:rPr lang="en-US" dirty="0"/>
              <a:t>“free, no-tech life hack”</a:t>
            </a:r>
            <a:endParaRPr lang="en-US" dirty="0">
              <a:solidFill>
                <a:schemeClr val="bg1">
                  <a:lumMod val="50000"/>
                </a:schemeClr>
              </a:solidFill>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hlinkClick r:id="rId3"/>
              </a:rPr>
              <a:t>https://www.youtube.com/watch?v=C4ACeoqEjeA</a:t>
            </a:r>
            <a:r>
              <a:rPr lang="en-US" dirty="0"/>
              <a:t> </a:t>
            </a:r>
          </a:p>
        </p:txBody>
      </p:sp>
      <p:sp>
        <p:nvSpPr>
          <p:cNvPr id="4" name="Slide Number Placeholder 3"/>
          <p:cNvSpPr>
            <a:spLocks noGrp="1"/>
          </p:cNvSpPr>
          <p:nvPr>
            <p:ph type="sldNum" sz="quarter" idx="16"/>
          </p:nvPr>
        </p:nvSpPr>
        <p:spPr/>
        <p:txBody>
          <a:bodyPr/>
          <a:lstStyle/>
          <a:p>
            <a:fld id="{1F4CD52B-44F2-2C4E-883F-5CCB9B09FC15}" type="slidenum">
              <a:rPr lang="en-US" smtClean="0"/>
              <a:t>41</a:t>
            </a:fld>
            <a:endParaRPr lang="en-US"/>
          </a:p>
        </p:txBody>
      </p:sp>
      <p:pic>
        <p:nvPicPr>
          <p:cNvPr id="3" name="C4ACeoqEjeA"/>
          <p:cNvPicPr>
            <a:picLocks noRot="1" noChangeAspect="1"/>
          </p:cNvPicPr>
          <p:nvPr>
            <a:videoFile r:link="rId1"/>
          </p:nvPr>
        </p:nvPicPr>
        <p:blipFill>
          <a:blip r:embed="rId4"/>
          <a:stretch>
            <a:fillRect/>
          </a:stretch>
        </p:blipFill>
        <p:spPr>
          <a:xfrm>
            <a:off x="1399921" y="2021840"/>
            <a:ext cx="8091876" cy="4551680"/>
          </a:xfrm>
          <a:prstGeom prst="rect">
            <a:avLst/>
          </a:prstGeom>
        </p:spPr>
      </p:pic>
    </p:spTree>
    <p:extLst>
      <p:ext uri="{BB962C8B-B14F-4D97-AF65-F5344CB8AC3E}">
        <p14:creationId xmlns:p14="http://schemas.microsoft.com/office/powerpoint/2010/main" val="314689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Rise to “Power”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534831" cy="5350804"/>
          </a:xfrm>
        </p:spPr>
        <p:txBody>
          <a:bodyPr/>
          <a:lstStyle/>
          <a:p>
            <a:r>
              <a:rPr lang="en-US" sz="2000" dirty="0"/>
              <a:t>October 2010 – </a:t>
            </a:r>
            <a:r>
              <a:rPr lang="en-US" sz="2000" dirty="0">
                <a:hlinkClick r:id="rId2"/>
              </a:rPr>
              <a:t>Power Posing Paper Published</a:t>
            </a:r>
            <a:endParaRPr lang="en-US" sz="2000" dirty="0"/>
          </a:p>
          <a:p>
            <a:pPr lvl="1"/>
            <a:r>
              <a:rPr lang="en-US" sz="1900" dirty="0"/>
              <a:t>Dana Carney, Amy Cuddy, and Andy Yap in </a:t>
            </a:r>
            <a:r>
              <a:rPr lang="en-US" sz="1900" i="1" dirty="0"/>
              <a:t>Psychological Science</a:t>
            </a:r>
          </a:p>
          <a:p>
            <a:pPr lvl="1"/>
            <a:r>
              <a:rPr lang="en-US" sz="1900" dirty="0"/>
              <a:t>High-power posers experienced elevations in testosterone, decreases in cortisol, and increased feelings of power and tolerance for risk; low-power posers exhibited the opposite pattern</a:t>
            </a:r>
          </a:p>
          <a:p>
            <a:r>
              <a:rPr lang="en-US" sz="2000" dirty="0"/>
              <a:t>Fall 2010 – </a:t>
            </a:r>
            <a:r>
              <a:rPr lang="en-US" sz="2000" i="1" dirty="0">
                <a:hlinkClick r:id="rId3"/>
              </a:rPr>
              <a:t>Fake It Until You Make It</a:t>
            </a:r>
            <a:endParaRPr lang="en-US" sz="2000" i="1" dirty="0"/>
          </a:p>
          <a:p>
            <a:pPr lvl="1"/>
            <a:r>
              <a:rPr lang="en-US" sz="1900" dirty="0"/>
              <a:t>Harvard Business School promotes study</a:t>
            </a:r>
          </a:p>
          <a:p>
            <a:r>
              <a:rPr lang="en-US" sz="2000" dirty="0"/>
              <a:t>April 2011- </a:t>
            </a:r>
            <a:r>
              <a:rPr lang="en-US" sz="2000" dirty="0">
                <a:hlinkClick r:id="rId4"/>
              </a:rPr>
              <a:t>Matter Over Mind </a:t>
            </a:r>
            <a:endParaRPr lang="en-US" sz="2000" dirty="0"/>
          </a:p>
          <a:p>
            <a:pPr lvl="1"/>
            <a:r>
              <a:rPr lang="en-US" sz="1900" dirty="0"/>
              <a:t>David Brooks op-ed column in promotes power posing in </a:t>
            </a:r>
            <a:r>
              <a:rPr lang="en-US" sz="1900" i="1" dirty="0"/>
              <a:t>The New York Times </a:t>
            </a:r>
          </a:p>
          <a:p>
            <a:r>
              <a:rPr lang="en-US" sz="2000" dirty="0"/>
              <a:t>June 2012 – </a:t>
            </a:r>
            <a:r>
              <a:rPr lang="en-US" sz="2000" dirty="0">
                <a:hlinkClick r:id="rId5"/>
              </a:rPr>
              <a:t>Your Body Language Shapes Who You Are</a:t>
            </a:r>
            <a:endParaRPr lang="en-US" sz="2000" dirty="0"/>
          </a:p>
          <a:p>
            <a:pPr lvl="1"/>
            <a:r>
              <a:rPr lang="en-US" sz="1900" dirty="0"/>
              <a:t>Amy Cuddy gives a TED talk (most watched of all time!)</a:t>
            </a:r>
          </a:p>
          <a:p>
            <a:r>
              <a:rPr lang="en-US" sz="2000" dirty="0"/>
              <a:t>February 2016 – </a:t>
            </a:r>
            <a:r>
              <a:rPr lang="en-US" sz="2000" dirty="0">
                <a:hlinkClick r:id="rId6"/>
              </a:rPr>
              <a:t>The Late Show with Stephen Colbert</a:t>
            </a:r>
            <a:endParaRPr lang="en-US" sz="2000" dirty="0"/>
          </a:p>
          <a:p>
            <a:pPr lvl="1"/>
            <a:r>
              <a:rPr lang="en-US" sz="1900" dirty="0"/>
              <a:t>Cuddy appears on talk shows gaining pop culture attention</a:t>
            </a:r>
          </a:p>
          <a:p>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42</a:t>
            </a:fld>
            <a:endParaRPr lang="en-US"/>
          </a:p>
        </p:txBody>
      </p:sp>
      <p:pic>
        <p:nvPicPr>
          <p:cNvPr id="7" name="Picture 6"/>
          <p:cNvPicPr>
            <a:picLocks noChangeAspect="1"/>
          </p:cNvPicPr>
          <p:nvPr/>
        </p:nvPicPr>
        <p:blipFill>
          <a:blip r:embed="rId7"/>
          <a:stretch>
            <a:fillRect/>
          </a:stretch>
        </p:blipFill>
        <p:spPr>
          <a:xfrm>
            <a:off x="8717208" y="1666252"/>
            <a:ext cx="1646063" cy="2773920"/>
          </a:xfrm>
          <a:prstGeom prst="rect">
            <a:avLst/>
          </a:prstGeom>
        </p:spPr>
      </p:pic>
    </p:spTree>
    <p:extLst>
      <p:ext uri="{BB962C8B-B14F-4D97-AF65-F5344CB8AC3E}">
        <p14:creationId xmlns:p14="http://schemas.microsoft.com/office/powerpoint/2010/main" val="20114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Demise</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62500" lnSpcReduction="20000"/>
          </a:bodyPr>
          <a:lstStyle/>
          <a:p>
            <a:r>
              <a:rPr lang="en-US" dirty="0"/>
              <a:t>March 2015 - </a:t>
            </a:r>
            <a:r>
              <a:rPr lang="en-US" dirty="0" err="1">
                <a:hlinkClick r:id="rId2"/>
              </a:rPr>
              <a:t>Ranehill</a:t>
            </a:r>
            <a:r>
              <a:rPr lang="en-US" dirty="0">
                <a:hlinkClick r:id="rId2"/>
              </a:rPr>
              <a:t> Replication Study</a:t>
            </a:r>
            <a:r>
              <a:rPr lang="en-US" dirty="0"/>
              <a:t> (has badges!)</a:t>
            </a:r>
          </a:p>
          <a:p>
            <a:pPr lvl="1"/>
            <a:r>
              <a:rPr lang="en-US" dirty="0"/>
              <a:t>Replicated self-reported feelings of power</a:t>
            </a:r>
          </a:p>
          <a:p>
            <a:pPr lvl="1"/>
            <a:r>
              <a:rPr lang="en-US" dirty="0"/>
              <a:t>Could not replicate increased levels testosterone and cortisol or financial risk taking</a:t>
            </a:r>
          </a:p>
          <a:p>
            <a:r>
              <a:rPr lang="en-US" dirty="0"/>
              <a:t>Oct 2016 - </a:t>
            </a:r>
            <a:r>
              <a:rPr lang="en-US" dirty="0">
                <a:hlinkClick r:id="rId3" invalidUrl="http://faculty.haas.berkeley.edu/dana_carney/pdf_My position on power poses.pdf"/>
              </a:rPr>
              <a:t>Dana Carney Mea Culpa</a:t>
            </a:r>
            <a:endParaRPr lang="en-US" dirty="0"/>
          </a:p>
          <a:p>
            <a:pPr lvl="1"/>
            <a:r>
              <a:rPr lang="en-US" dirty="0"/>
              <a:t>Called sample size "tiny" and noted that the effects are "small and barely there in some cases" </a:t>
            </a:r>
          </a:p>
          <a:p>
            <a:pPr lvl="1"/>
            <a:r>
              <a:rPr lang="en-US" dirty="0"/>
              <a:t>Admitted that the self-reported feelings of power were p-hacked </a:t>
            </a:r>
          </a:p>
          <a:p>
            <a:pPr lvl="1"/>
            <a:r>
              <a:rPr lang="en-US" dirty="0"/>
              <a:t>Admitted saliva samples used to test hormone levels were taken after subjects discovered whether they had won an extra $2 as part of the risk-taking portion of the study (research indicates winning alone can boost testosterone)</a:t>
            </a:r>
          </a:p>
          <a:p>
            <a:r>
              <a:rPr lang="en-US" dirty="0"/>
              <a:t>June 2016 - </a:t>
            </a:r>
            <a:r>
              <a:rPr lang="en-US" dirty="0">
                <a:hlinkClick r:id="rId4"/>
              </a:rPr>
              <a:t>Garrison Replication Study of Self-Reported-Feelings of Power Posing</a:t>
            </a:r>
            <a:endParaRPr lang="en-US" dirty="0"/>
          </a:p>
          <a:p>
            <a:pPr lvl="1"/>
            <a:r>
              <a:rPr lang="en-US" dirty="0"/>
              <a:t>Reported a more expansive pose reduced feelings of power compared to adopting a more contractive pose</a:t>
            </a:r>
          </a:p>
          <a:p>
            <a:r>
              <a:rPr lang="en-US" dirty="0"/>
              <a:t>Fall 2016 - </a:t>
            </a:r>
            <a:r>
              <a:rPr lang="en-US" dirty="0">
                <a:hlinkClick r:id="rId5"/>
              </a:rPr>
              <a:t>TED’s Response</a:t>
            </a:r>
            <a:endParaRPr lang="en-US" dirty="0"/>
          </a:p>
          <a:p>
            <a:pPr lvl="1"/>
            <a:r>
              <a:rPr lang="en-US" dirty="0"/>
              <a:t>"Some of the findings presented in this talk have been referenced in an ongoing debate among social scientists about robustness and reproducibility." TED also included a link to Cuddy’s defense of the study.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43</a:t>
            </a:fld>
            <a:endParaRPr lang="en-US"/>
          </a:p>
        </p:txBody>
      </p:sp>
    </p:spTree>
    <p:extLst>
      <p:ext uri="{BB962C8B-B14F-4D97-AF65-F5344CB8AC3E}">
        <p14:creationId xmlns:p14="http://schemas.microsoft.com/office/powerpoint/2010/main" val="132490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r>
              <a:rPr lang="en-US" dirty="0">
                <a:hlinkClick r:id="rId2"/>
              </a:rPr>
              <a:t>http://datacolada.org/37</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44</a:t>
            </a:fld>
            <a:endParaRPr lang="en-US" dirty="0"/>
          </a:p>
        </p:txBody>
      </p:sp>
      <p:pic>
        <p:nvPicPr>
          <p:cNvPr id="9" name="Content Placeholder 3"/>
          <p:cNvPicPr>
            <a:picLocks noChangeAspect="1"/>
          </p:cNvPicPr>
          <p:nvPr/>
        </p:nvPicPr>
        <p:blipFill>
          <a:blip r:embed="rId3"/>
          <a:stretch>
            <a:fillRect/>
          </a:stretch>
        </p:blipFill>
        <p:spPr>
          <a:xfrm>
            <a:off x="1354158" y="558800"/>
            <a:ext cx="8094642" cy="6340358"/>
          </a:xfrm>
          <a:prstGeom prst="rect">
            <a:avLst/>
          </a:prstGeom>
        </p:spPr>
      </p:pic>
    </p:spTree>
    <p:extLst>
      <p:ext uri="{BB962C8B-B14F-4D97-AF65-F5344CB8AC3E}">
        <p14:creationId xmlns:p14="http://schemas.microsoft.com/office/powerpoint/2010/main" val="19378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4845875" y="7268303"/>
            <a:ext cx="5808600" cy="369888"/>
          </a:xfrm>
        </p:spPr>
        <p:txBody>
          <a:bodyPr/>
          <a:lstStyle/>
          <a:p>
            <a:pPr algn="r"/>
            <a:r>
              <a:rPr lang="en-US" dirty="0">
                <a:hlinkClick r:id="rId2"/>
              </a:rPr>
              <a:t>http://www.chronicle.com/article/When-Big-Ideas-Go-Bad/238544?cid=cr&amp;utm_source=cr&amp;utm_medium=en&amp;elqTrackId=88a4ea63398a4d02aee5ea9b1e59bd4a&amp;elq=c3c147812ee14f73905c2d0295d7d74c&amp;elqaid=11695&amp;elqat=1&amp;elqCampaignId=4658</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45</a:t>
            </a:fld>
            <a:endParaRPr lang="en-US" dirty="0"/>
          </a:p>
        </p:txBody>
      </p:sp>
      <p:pic>
        <p:nvPicPr>
          <p:cNvPr id="10" name="Content Placeholder 3"/>
          <p:cNvPicPr>
            <a:picLocks noChangeAspect="1"/>
          </p:cNvPicPr>
          <p:nvPr/>
        </p:nvPicPr>
        <p:blipFill>
          <a:blip r:embed="rId3"/>
          <a:stretch>
            <a:fillRect/>
          </a:stretch>
        </p:blipFill>
        <p:spPr>
          <a:xfrm>
            <a:off x="2391255" y="325946"/>
            <a:ext cx="6400800" cy="6012274"/>
          </a:xfrm>
          <a:prstGeom prst="rect">
            <a:avLst/>
          </a:prstGeom>
        </p:spPr>
      </p:pic>
    </p:spTree>
    <p:extLst>
      <p:ext uri="{BB962C8B-B14F-4D97-AF65-F5344CB8AC3E}">
        <p14:creationId xmlns:p14="http://schemas.microsoft.com/office/powerpoint/2010/main" val="225885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2837938" y="7486650"/>
            <a:ext cx="8134863" cy="369888"/>
          </a:xfrm>
        </p:spPr>
        <p:txBody>
          <a:bodyPr/>
          <a:lstStyle/>
          <a:p>
            <a:pPr algn="r"/>
            <a:r>
              <a:rPr lang="en-US" dirty="0">
                <a:hlinkClick r:id="rId2"/>
              </a:rPr>
              <a:t>https://www.nytimes.com/2020/10/18/magazine/when-the-revolution-came-for-amy-cuddy.html?_r=0</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46</a:t>
            </a:fld>
            <a:endParaRPr lang="en-US" dirty="0"/>
          </a:p>
        </p:txBody>
      </p:sp>
      <p:pic>
        <p:nvPicPr>
          <p:cNvPr id="10" name="Content Placeholder 3"/>
          <p:cNvPicPr>
            <a:picLocks noChangeAspect="1"/>
          </p:cNvPicPr>
          <p:nvPr/>
        </p:nvPicPr>
        <p:blipFill>
          <a:blip r:embed="rId3"/>
          <a:stretch>
            <a:fillRect/>
          </a:stretch>
        </p:blipFill>
        <p:spPr>
          <a:xfrm>
            <a:off x="1402335" y="1300480"/>
            <a:ext cx="8816403" cy="4579461"/>
          </a:xfrm>
          <a:prstGeom prst="rect">
            <a:avLst/>
          </a:prstGeom>
        </p:spPr>
      </p:pic>
    </p:spTree>
    <p:extLst>
      <p:ext uri="{BB962C8B-B14F-4D97-AF65-F5344CB8AC3E}">
        <p14:creationId xmlns:p14="http://schemas.microsoft.com/office/powerpoint/2010/main" val="17598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CDF6A4-68EE-F240-8185-916054F48E75}"/>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4801E0D4-EFC8-4F4C-B761-C958DA800793}"/>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80E4051-0A1C-404D-AF68-7C727F62B01B}"/>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0CEB7E48-F4D3-5444-89AF-855DEC0B616D}"/>
              </a:ext>
            </a:extLst>
          </p:cNvPr>
          <p:cNvSpPr>
            <a:spLocks noGrp="1"/>
          </p:cNvSpPr>
          <p:nvPr>
            <p:ph type="body" sz="quarter" idx="15"/>
          </p:nvPr>
        </p:nvSpPr>
        <p:spPr/>
        <p:txBody>
          <a:bodyPr/>
          <a:lstStyle/>
          <a:p>
            <a:endParaRPr lang="en-US"/>
          </a:p>
        </p:txBody>
      </p:sp>
      <p:sp>
        <p:nvSpPr>
          <p:cNvPr id="6" name="Slide Number Placeholder 5">
            <a:extLst>
              <a:ext uri="{FF2B5EF4-FFF2-40B4-BE49-F238E27FC236}">
                <a16:creationId xmlns:a16="http://schemas.microsoft.com/office/drawing/2014/main" id="{CD1379A2-2303-DE46-958D-5F49310E4D9E}"/>
              </a:ext>
            </a:extLst>
          </p:cNvPr>
          <p:cNvSpPr>
            <a:spLocks noGrp="1"/>
          </p:cNvSpPr>
          <p:nvPr>
            <p:ph type="sldNum" sz="quarter" idx="16"/>
          </p:nvPr>
        </p:nvSpPr>
        <p:spPr/>
        <p:txBody>
          <a:bodyPr/>
          <a:lstStyle/>
          <a:p>
            <a:fld id="{1F4CD52B-44F2-2C4E-883F-5CCB9B09FC15}" type="slidenum">
              <a:rPr lang="en-US" smtClean="0"/>
              <a:t>47</a:t>
            </a:fld>
            <a:endParaRPr lang="en-US"/>
          </a:p>
        </p:txBody>
      </p:sp>
      <p:sp>
        <p:nvSpPr>
          <p:cNvPr id="7" name="TextBox 6">
            <a:extLst>
              <a:ext uri="{FF2B5EF4-FFF2-40B4-BE49-F238E27FC236}">
                <a16:creationId xmlns:a16="http://schemas.microsoft.com/office/drawing/2014/main" id="{F53D9B0B-0F3A-4C45-8EC6-D88539A0F692}"/>
              </a:ext>
            </a:extLst>
          </p:cNvPr>
          <p:cNvSpPr txBox="1"/>
          <p:nvPr/>
        </p:nvSpPr>
        <p:spPr>
          <a:xfrm>
            <a:off x="4055282" y="420962"/>
            <a:ext cx="2912977" cy="535531"/>
          </a:xfrm>
          <a:prstGeom prst="rect">
            <a:avLst/>
          </a:prstGeom>
          <a:noFill/>
        </p:spPr>
        <p:txBody>
          <a:bodyPr wrap="none" rtlCol="0">
            <a:spAutoFit/>
          </a:bodyPr>
          <a:lstStyle/>
          <a:p>
            <a:r>
              <a:rPr lang="en-US" dirty="0"/>
              <a:t>Time/Mood check</a:t>
            </a:r>
          </a:p>
        </p:txBody>
      </p:sp>
      <p:pic>
        <p:nvPicPr>
          <p:cNvPr id="11" name="Picture 10" descr="A person standing in front of a building&#10;&#10;Description automatically generated">
            <a:extLst>
              <a:ext uri="{FF2B5EF4-FFF2-40B4-BE49-F238E27FC236}">
                <a16:creationId xmlns:a16="http://schemas.microsoft.com/office/drawing/2014/main" id="{B6FCBC94-C092-B240-A569-21A3DEFD5654}"/>
              </a:ext>
            </a:extLst>
          </p:cNvPr>
          <p:cNvPicPr>
            <a:picLocks noChangeAspect="1"/>
          </p:cNvPicPr>
          <p:nvPr/>
        </p:nvPicPr>
        <p:blipFill>
          <a:blip r:embed="rId2"/>
          <a:stretch>
            <a:fillRect/>
          </a:stretch>
        </p:blipFill>
        <p:spPr>
          <a:xfrm>
            <a:off x="907518" y="1032917"/>
            <a:ext cx="9188460" cy="6125640"/>
          </a:xfrm>
          <a:prstGeom prst="rect">
            <a:avLst/>
          </a:prstGeom>
        </p:spPr>
      </p:pic>
      <p:sp>
        <p:nvSpPr>
          <p:cNvPr id="13" name="Rectangle 12">
            <a:extLst>
              <a:ext uri="{FF2B5EF4-FFF2-40B4-BE49-F238E27FC236}">
                <a16:creationId xmlns:a16="http://schemas.microsoft.com/office/drawing/2014/main" id="{A582AFC5-86BC-D842-B8BE-43D24C68865D}"/>
              </a:ext>
            </a:extLst>
          </p:cNvPr>
          <p:cNvSpPr/>
          <p:nvPr/>
        </p:nvSpPr>
        <p:spPr>
          <a:xfrm>
            <a:off x="2240308" y="5034695"/>
            <a:ext cx="2628155"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Workshop</a:t>
            </a:r>
          </a:p>
        </p:txBody>
      </p:sp>
      <p:sp>
        <p:nvSpPr>
          <p:cNvPr id="14" name="Rectangle 13">
            <a:extLst>
              <a:ext uri="{FF2B5EF4-FFF2-40B4-BE49-F238E27FC236}">
                <a16:creationId xmlns:a16="http://schemas.microsoft.com/office/drawing/2014/main" id="{9D170113-AF65-E442-A03A-193EED840234}"/>
              </a:ext>
            </a:extLst>
          </p:cNvPr>
          <p:cNvSpPr/>
          <p:nvPr/>
        </p:nvSpPr>
        <p:spPr>
          <a:xfrm>
            <a:off x="5749433" y="3084873"/>
            <a:ext cx="1929374" cy="1446550"/>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Andy’s </a:t>
            </a:r>
          </a:p>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ADHD</a:t>
            </a:r>
          </a:p>
        </p:txBody>
      </p:sp>
      <p:sp>
        <p:nvSpPr>
          <p:cNvPr id="15" name="Rectangle 14">
            <a:extLst>
              <a:ext uri="{FF2B5EF4-FFF2-40B4-BE49-F238E27FC236}">
                <a16:creationId xmlns:a16="http://schemas.microsoft.com/office/drawing/2014/main" id="{0427C759-2307-D340-82C0-8BBD4873C1DB}"/>
              </a:ext>
            </a:extLst>
          </p:cNvPr>
          <p:cNvSpPr/>
          <p:nvPr/>
        </p:nvSpPr>
        <p:spPr>
          <a:xfrm>
            <a:off x="7573315" y="4531423"/>
            <a:ext cx="2628155" cy="1569660"/>
          </a:xfrm>
          <a:prstGeom prst="rect">
            <a:avLst/>
          </a:prstGeom>
          <a:noFill/>
        </p:spPr>
        <p:txBody>
          <a:bodyPr wrap="square" lIns="91440" tIns="45720" rIns="91440" bIns="45720">
            <a:spAutoFit/>
          </a:bodyPr>
          <a:lstStyle/>
          <a:p>
            <a:pPr algn="ct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NIH facts and guiding principles</a:t>
            </a:r>
          </a:p>
        </p:txBody>
      </p:sp>
    </p:spTree>
    <p:extLst>
      <p:ext uri="{BB962C8B-B14F-4D97-AF65-F5344CB8AC3E}">
        <p14:creationId xmlns:p14="http://schemas.microsoft.com/office/powerpoint/2010/main" val="22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 NIH</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564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NIH – Part of the Problem?</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Significance</a:t>
            </a:r>
          </a:p>
          <a:p>
            <a:r>
              <a:rPr lang="en-US" dirty="0"/>
              <a:t>Investigator(s)</a:t>
            </a:r>
          </a:p>
          <a:p>
            <a:r>
              <a:rPr lang="en-US" dirty="0"/>
              <a:t>Innovation</a:t>
            </a:r>
          </a:p>
          <a:p>
            <a:r>
              <a:rPr lang="en-US" dirty="0"/>
              <a:t>Approach</a:t>
            </a:r>
          </a:p>
          <a:p>
            <a:r>
              <a:rPr lang="en-US" dirty="0"/>
              <a:t>Environment</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49</a:t>
            </a:fld>
            <a:endParaRPr lang="en-US"/>
          </a:p>
        </p:txBody>
      </p:sp>
    </p:spTree>
    <p:extLst>
      <p:ext uri="{BB962C8B-B14F-4D97-AF65-F5344CB8AC3E}">
        <p14:creationId xmlns:p14="http://schemas.microsoft.com/office/powerpoint/2010/main" val="257440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What is Reproducibility?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6322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50</a:t>
            </a:fld>
            <a:endParaRPr lang="en-US" dirty="0"/>
          </a:p>
        </p:txBody>
      </p:sp>
      <p:pic>
        <p:nvPicPr>
          <p:cNvPr id="9" name="Picture 8"/>
          <p:cNvPicPr>
            <a:picLocks noChangeAspect="1"/>
          </p:cNvPicPr>
          <p:nvPr/>
        </p:nvPicPr>
        <p:blipFill>
          <a:blip r:embed="rId3"/>
          <a:stretch>
            <a:fillRect/>
          </a:stretch>
        </p:blipFill>
        <p:spPr>
          <a:xfrm>
            <a:off x="2920350" y="304800"/>
            <a:ext cx="5847729" cy="6751272"/>
          </a:xfrm>
          <a:prstGeom prst="rect">
            <a:avLst/>
          </a:prstGeom>
        </p:spPr>
      </p:pic>
    </p:spTree>
    <p:extLst>
      <p:ext uri="{BB962C8B-B14F-4D97-AF65-F5344CB8AC3E}">
        <p14:creationId xmlns:p14="http://schemas.microsoft.com/office/powerpoint/2010/main" val="367317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10002"/>
            <a:ext cx="9711940" cy="659444"/>
          </a:xfrm>
        </p:spPr>
        <p:txBody>
          <a:bodyPr/>
          <a:lstStyle/>
          <a:p>
            <a:r>
              <a:rPr lang="en-US" sz="3600" dirty="0"/>
              <a:t>NIH Guiding Principles for Rigor &amp;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2016690"/>
            <a:ext cx="8992032" cy="5207070"/>
          </a:xfrm>
        </p:spPr>
        <p:txBody>
          <a:bodyPr>
            <a:normAutofit/>
          </a:bodyPr>
          <a:lstStyle/>
          <a:p>
            <a:pPr>
              <a:lnSpc>
                <a:spcPct val="90000"/>
              </a:lnSpc>
            </a:pPr>
            <a:r>
              <a:rPr lang="en-US" sz="3100" dirty="0">
                <a:latin typeface="Helvetica" pitchFamily="2" charset="0"/>
              </a:rPr>
              <a:t>Clarify NIH’s long-standing expectations regarding rigor and transparency and how we would like to see this described in applications</a:t>
            </a:r>
          </a:p>
          <a:p>
            <a:pPr>
              <a:lnSpc>
                <a:spcPct val="90000"/>
              </a:lnSpc>
            </a:pPr>
            <a:r>
              <a:rPr lang="en-US" sz="3100" dirty="0">
                <a:latin typeface="Helvetica" pitchFamily="2" charset="0"/>
              </a:rPr>
              <a:t>Raise awareness and begin </a:t>
            </a:r>
            <a:r>
              <a:rPr lang="en-US" sz="3100" dirty="0">
                <a:solidFill>
                  <a:srgbClr val="FF0000"/>
                </a:solidFill>
                <a:latin typeface="Helvetica" pitchFamily="2" charset="0"/>
              </a:rPr>
              <a:t>culture shifts </a:t>
            </a:r>
            <a:r>
              <a:rPr lang="en-US" sz="3100" dirty="0">
                <a:latin typeface="Helvetica" pitchFamily="2" charset="0"/>
              </a:rPr>
              <a:t>in the scientific community</a:t>
            </a:r>
          </a:p>
          <a:p>
            <a:pPr>
              <a:lnSpc>
                <a:spcPct val="90000"/>
              </a:lnSpc>
            </a:pPr>
            <a:r>
              <a:rPr lang="en-US" sz="3100" dirty="0">
                <a:solidFill>
                  <a:schemeClr val="tx2"/>
                </a:solidFill>
                <a:latin typeface="Helvetica" pitchFamily="2" charset="0"/>
              </a:rPr>
              <a:t>Prompt applicants to consider issues that they may have previously down-played or ignored, which may have a detrimental effect on the quality of the science they produce</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p:txBody>
      </p:sp>
      <p:sp>
        <p:nvSpPr>
          <p:cNvPr id="4" name="Slide Number Placeholder 3"/>
          <p:cNvSpPr>
            <a:spLocks noGrp="1"/>
          </p:cNvSpPr>
          <p:nvPr>
            <p:ph type="sldNum" sz="quarter" idx="17"/>
          </p:nvPr>
        </p:nvSpPr>
        <p:spPr/>
        <p:txBody>
          <a:bodyPr/>
          <a:lstStyle/>
          <a:p>
            <a:fld id="{1F4CD52B-44F2-2C4E-883F-5CCB9B09FC15}" type="slidenum">
              <a:rPr lang="en-US" smtClean="0"/>
              <a:t>51</a:t>
            </a:fld>
            <a:endParaRPr lang="en-US"/>
          </a:p>
        </p:txBody>
      </p:sp>
    </p:spTree>
    <p:extLst>
      <p:ext uri="{BB962C8B-B14F-4D97-AF65-F5344CB8AC3E}">
        <p14:creationId xmlns:p14="http://schemas.microsoft.com/office/powerpoint/2010/main" val="2958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07885"/>
            <a:ext cx="9711940" cy="659444"/>
          </a:xfrm>
        </p:spPr>
        <p:txBody>
          <a:bodyPr/>
          <a:lstStyle/>
          <a:p>
            <a:r>
              <a:rPr lang="en-US" sz="3600" dirty="0"/>
              <a:t>NIH Guiding Principles for Rigor &amp; Transparency, cont.</a:t>
            </a:r>
            <a:endParaRPr lang="en-US" dirty="0">
              <a:solidFill>
                <a:schemeClr val="bg1">
                  <a:lumMod val="50000"/>
                </a:schemeClr>
              </a:solidFill>
            </a:endParaRPr>
          </a:p>
        </p:txBody>
      </p:sp>
      <p:sp>
        <p:nvSpPr>
          <p:cNvPr id="5" name="Content Placeholder 4"/>
          <p:cNvSpPr>
            <a:spLocks noGrp="1"/>
          </p:cNvSpPr>
          <p:nvPr>
            <p:ph sz="half" idx="1"/>
          </p:nvPr>
        </p:nvSpPr>
        <p:spPr>
          <a:xfrm>
            <a:off x="548208" y="1841326"/>
            <a:ext cx="8992032" cy="5382434"/>
          </a:xfrm>
        </p:spPr>
        <p:txBody>
          <a:bodyPr>
            <a:normAutofit lnSpcReduction="10000"/>
          </a:bodyPr>
          <a:lstStyle/>
          <a:p>
            <a:pPr>
              <a:spcBef>
                <a:spcPts val="1800"/>
              </a:spcBef>
            </a:pPr>
            <a:r>
              <a:rPr lang="en-US" sz="3600" dirty="0">
                <a:latin typeface="Helvetica" pitchFamily="2" charset="0"/>
              </a:rPr>
              <a:t>Improve the way that applicants describe their work; provide sufficient information for reviewers</a:t>
            </a:r>
          </a:p>
          <a:p>
            <a:pPr>
              <a:spcBef>
                <a:spcPts val="1800"/>
              </a:spcBef>
            </a:pPr>
            <a:r>
              <a:rPr lang="en-US" sz="3600" dirty="0">
                <a:latin typeface="Helvetica" pitchFamily="2" charset="0"/>
              </a:rPr>
              <a:t>Demonstrate to our public stakeholders that NIH is </a:t>
            </a:r>
            <a:r>
              <a:rPr lang="en-US" sz="3600" dirty="0">
                <a:solidFill>
                  <a:schemeClr val="tx2"/>
                </a:solidFill>
                <a:latin typeface="Helvetica" pitchFamily="2" charset="0"/>
              </a:rPr>
              <a:t>seriously considering </a:t>
            </a:r>
            <a:r>
              <a:rPr lang="en-US" sz="3600" dirty="0">
                <a:latin typeface="Helvetica" pitchFamily="2" charset="0"/>
              </a:rPr>
              <a:t>their concerns</a:t>
            </a:r>
          </a:p>
          <a:p>
            <a:pPr>
              <a:spcBef>
                <a:spcPts val="1800"/>
              </a:spcBef>
            </a:pPr>
            <a:r>
              <a:rPr lang="en-US" sz="3600" dirty="0">
                <a:latin typeface="Helvetica" pitchFamily="2" charset="0"/>
              </a:rPr>
              <a:t>As always, ensure that NIH is investing in the best science and minimizing unnecessary burden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52</a:t>
            </a:fld>
            <a:endParaRPr lang="en-US"/>
          </a:p>
        </p:txBody>
      </p:sp>
    </p:spTree>
    <p:extLst>
      <p:ext uri="{BB962C8B-B14F-4D97-AF65-F5344CB8AC3E}">
        <p14:creationId xmlns:p14="http://schemas.microsoft.com/office/powerpoint/2010/main" val="73473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Principles and Guidelines for Reporting Preclinical Research</a:t>
            </a:r>
            <a:endParaRPr lang="en-US" dirty="0">
              <a:solidFill>
                <a:schemeClr val="bg1">
                  <a:lumMod val="50000"/>
                </a:schemeClr>
              </a:solidFill>
            </a:endParaRPr>
          </a:p>
        </p:txBody>
      </p:sp>
      <p:sp>
        <p:nvSpPr>
          <p:cNvPr id="5" name="Content Placeholder 4"/>
          <p:cNvSpPr>
            <a:spLocks noGrp="1"/>
          </p:cNvSpPr>
          <p:nvPr>
            <p:ph sz="half" idx="1"/>
          </p:nvPr>
        </p:nvSpPr>
        <p:spPr>
          <a:xfrm>
            <a:off x="548208" y="2204580"/>
            <a:ext cx="8992032" cy="5019179"/>
          </a:xfrm>
        </p:spPr>
        <p:txBody>
          <a:bodyPr>
            <a:normAutofit/>
          </a:bodyPr>
          <a:lstStyle/>
          <a:p>
            <a:r>
              <a:rPr lang="en-US" dirty="0">
                <a:latin typeface="Helvetica" pitchFamily="2" charset="0"/>
              </a:rPr>
              <a:t>Rigorous statistical analyses</a:t>
            </a:r>
          </a:p>
          <a:p>
            <a:r>
              <a:rPr lang="en-US" dirty="0">
                <a:latin typeface="Helvetica" pitchFamily="2" charset="0"/>
              </a:rPr>
              <a:t>Transparency in reporting</a:t>
            </a:r>
          </a:p>
          <a:p>
            <a:r>
              <a:rPr lang="en-US" dirty="0">
                <a:solidFill>
                  <a:schemeClr val="tx2"/>
                </a:solidFill>
                <a:latin typeface="Helvetica" pitchFamily="2" charset="0"/>
              </a:rPr>
              <a:t>Data and material sharing</a:t>
            </a:r>
          </a:p>
          <a:p>
            <a:r>
              <a:rPr lang="en-US" dirty="0">
                <a:latin typeface="Helvetica" pitchFamily="2" charset="0"/>
              </a:rPr>
              <a:t>Consideration of refutations</a:t>
            </a:r>
          </a:p>
          <a:p>
            <a:r>
              <a:rPr lang="en-US" dirty="0">
                <a:latin typeface="Helvetica" pitchFamily="2" charset="0"/>
              </a:rPr>
              <a:t>Consider establishing best practice guidelines </a:t>
            </a:r>
          </a:p>
          <a:p>
            <a:r>
              <a:rPr lang="en-US" dirty="0">
                <a:latin typeface="Helvetica" pitchFamily="2" charset="0"/>
              </a:rPr>
              <a:t>Endorsements – Principles and Guidelines for Reporting Preclinical Research</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53</a:t>
            </a:fld>
            <a:endParaRPr lang="en-US"/>
          </a:p>
        </p:txBody>
      </p:sp>
    </p:spTree>
    <p:extLst>
      <p:ext uri="{BB962C8B-B14F-4D97-AF65-F5344CB8AC3E}">
        <p14:creationId xmlns:p14="http://schemas.microsoft.com/office/powerpoint/2010/main" val="33298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Transparency in Reporting</a:t>
            </a:r>
            <a:endParaRPr lang="en-US" dirty="0">
              <a:solidFill>
                <a:schemeClr val="bg1">
                  <a:lumMod val="50000"/>
                </a:schemeClr>
              </a:solidFill>
            </a:endParaRPr>
          </a:p>
        </p:txBody>
      </p:sp>
      <p:sp>
        <p:nvSpPr>
          <p:cNvPr id="5" name="Content Placeholder 4"/>
          <p:cNvSpPr>
            <a:spLocks noGrp="1"/>
          </p:cNvSpPr>
          <p:nvPr>
            <p:ph sz="half" idx="1"/>
          </p:nvPr>
        </p:nvSpPr>
        <p:spPr>
          <a:xfrm>
            <a:off x="548208" y="1603323"/>
            <a:ext cx="9670530" cy="5796518"/>
          </a:xfrm>
        </p:spPr>
        <p:txBody>
          <a:bodyPr>
            <a:normAutofit fontScale="55000" lnSpcReduction="20000"/>
          </a:bodyPr>
          <a:lstStyle/>
          <a:p>
            <a:r>
              <a:rPr lang="en-US" b="1" dirty="0"/>
              <a:t>Standards: </a:t>
            </a:r>
            <a:r>
              <a:rPr lang="en-US" dirty="0"/>
              <a:t>Encourage the use of community-based standards (such as nomenclature standards and reporting standards like ARRIVE), where applicable.</a:t>
            </a:r>
          </a:p>
          <a:p>
            <a:r>
              <a:rPr lang="en-US" b="1" dirty="0"/>
              <a:t>Replicates: </a:t>
            </a:r>
            <a:r>
              <a:rPr lang="en-US" dirty="0"/>
              <a:t>Require that investigators report how often each experiment was performed and whether the results were substantiated by repetition under a range of conditions. Sufficient information about sample collection must be provided to distinguish between independent biological data points and technical replicates.</a:t>
            </a:r>
          </a:p>
          <a:p>
            <a:r>
              <a:rPr lang="en-US" b="1" dirty="0"/>
              <a:t>Statistics: </a:t>
            </a:r>
            <a:r>
              <a:rPr lang="en-US" dirty="0"/>
              <a:t>Require that statistics be fully reported in the paper, including the statistical test used, exact value of N, definition of center, dispersion and precision measures (e.g., mean, median, SD, SEM, confidence intervals)</a:t>
            </a:r>
          </a:p>
          <a:p>
            <a:r>
              <a:rPr lang="en-US" b="1" dirty="0"/>
              <a:t>Randomization: </a:t>
            </a:r>
            <a:r>
              <a:rPr lang="en-US" dirty="0"/>
              <a:t>Require authors to state whether the samples were randomized and specify method of randomization, at a minimum for all animal experiments.</a:t>
            </a:r>
          </a:p>
          <a:p>
            <a:r>
              <a:rPr lang="en-US" b="1" dirty="0"/>
              <a:t>Blinding: </a:t>
            </a:r>
            <a:r>
              <a:rPr lang="en-US" dirty="0"/>
              <a:t>Require authors to state whether experimenters were blind to group assignment and outcome assessment, at a minimum for all animal experiments.</a:t>
            </a:r>
          </a:p>
          <a:p>
            <a:r>
              <a:rPr lang="en-US" b="1" dirty="0"/>
              <a:t>Sample-size estimation: </a:t>
            </a:r>
            <a:r>
              <a:rPr lang="en-US" dirty="0"/>
              <a:t>Require authors to state whether an appropriate sample size was computed when the study was being designed and include the statistical method of computation. If no power analysis was used, include how the sample size was determined.</a:t>
            </a:r>
          </a:p>
          <a:p>
            <a:r>
              <a:rPr lang="en-US" b="1" dirty="0"/>
              <a:t>Inclusion and exclusion criteria: </a:t>
            </a:r>
            <a:r>
              <a:rPr lang="en-US" dirty="0"/>
              <a:t>Require authors to clearly state the criteria that were used for exclusion of any data or subjects. Include any similar experimental results that were omitted from the reporting for any reason, especially if the results do not support the main findings of the study. Describe any outcomes or conditions that were measured or used and are not reported in the results section.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54</a:t>
            </a:fld>
            <a:endParaRPr lang="en-US"/>
          </a:p>
        </p:txBody>
      </p:sp>
    </p:spTree>
    <p:extLst>
      <p:ext uri="{BB962C8B-B14F-4D97-AF65-F5344CB8AC3E}">
        <p14:creationId xmlns:p14="http://schemas.microsoft.com/office/powerpoint/2010/main" val="40268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Data and Material </a:t>
            </a:r>
            <a:r>
              <a:rPr lang="en-US" sz="3600" dirty="0">
                <a:solidFill>
                  <a:schemeClr val="tx2"/>
                </a:solidFill>
                <a:highlight>
                  <a:srgbClr val="FFFF00"/>
                </a:highlight>
              </a:rPr>
              <a:t>Sharing</a:t>
            </a:r>
            <a:endParaRPr lang="en-US" dirty="0">
              <a:solidFill>
                <a:schemeClr val="tx2"/>
              </a:solidFill>
              <a:highlight>
                <a:srgbClr val="FFFF00"/>
              </a:highlight>
            </a:endParaRPr>
          </a:p>
        </p:txBody>
      </p:sp>
      <p:sp>
        <p:nvSpPr>
          <p:cNvPr id="5" name="Content Placeholder 4"/>
          <p:cNvSpPr>
            <a:spLocks noGrp="1"/>
          </p:cNvSpPr>
          <p:nvPr>
            <p:ph sz="half" idx="1"/>
          </p:nvPr>
        </p:nvSpPr>
        <p:spPr>
          <a:xfrm>
            <a:off x="548208" y="1666252"/>
            <a:ext cx="8992032" cy="5557508"/>
          </a:xfrm>
        </p:spPr>
        <p:txBody>
          <a:bodyPr>
            <a:normAutofit fontScale="70000" lnSpcReduction="20000"/>
          </a:bodyPr>
          <a:lstStyle/>
          <a:p>
            <a:r>
              <a:rPr lang="en-US" dirty="0">
                <a:latin typeface="Helvetica" pitchFamily="2" charset="0"/>
              </a:rPr>
              <a:t>Stipulate, at the minimum, that all datasets on which the conclusions of the paper rely must be made available upon request (where ethically appropriate) during consideration of the manuscript (by editors and reviewers) and upon reasonable request immediately upon publication.</a:t>
            </a:r>
          </a:p>
          <a:p>
            <a:r>
              <a:rPr lang="en-US" dirty="0">
                <a:latin typeface="Helvetica" pitchFamily="2" charset="0"/>
              </a:rPr>
              <a:t>Recommend deposition of datasets in public repositories, where available. Datasets in repositories should be </a:t>
            </a:r>
            <a:r>
              <a:rPr lang="en-US" dirty="0" err="1">
                <a:latin typeface="Helvetica" pitchFamily="2" charset="0"/>
              </a:rPr>
              <a:t>bidirectionally</a:t>
            </a:r>
            <a:r>
              <a:rPr lang="en-US" dirty="0">
                <a:latin typeface="Helvetica" pitchFamily="2" charset="0"/>
              </a:rPr>
              <a:t> linked to the published article in a way that ensures proper attribution of data production.</a:t>
            </a:r>
          </a:p>
          <a:p>
            <a:r>
              <a:rPr lang="en-US" dirty="0">
                <a:latin typeface="Helvetica" pitchFamily="2" charset="0"/>
              </a:rPr>
              <a:t>Encourage presentation of all other data values in machine readable format in the paper or its supplementary information. Require materials sharing after publication.</a:t>
            </a:r>
          </a:p>
          <a:p>
            <a:r>
              <a:rPr lang="en-US" dirty="0">
                <a:latin typeface="Helvetica" pitchFamily="2" charset="0"/>
              </a:rPr>
              <a:t>Encourage sharing of software and require at the minimum a statement in the manuscript describing if software is available and how it can be obtained.</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55</a:t>
            </a:fld>
            <a:endParaRPr lang="en-US"/>
          </a:p>
        </p:txBody>
      </p:sp>
    </p:spTree>
    <p:extLst>
      <p:ext uri="{BB962C8B-B14F-4D97-AF65-F5344CB8AC3E}">
        <p14:creationId xmlns:p14="http://schemas.microsoft.com/office/powerpoint/2010/main" val="30235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Consideration of </a:t>
            </a:r>
            <a:r>
              <a:rPr lang="en-US" sz="3600" u="sng" dirty="0"/>
              <a:t>Refutations</a:t>
            </a:r>
            <a:endParaRPr lang="en-US" u="sng" dirty="0">
              <a:solidFill>
                <a:schemeClr val="bg1">
                  <a:lumMod val="50000"/>
                </a:schemeClr>
              </a:solidFill>
            </a:endParaRPr>
          </a:p>
        </p:txBody>
      </p:sp>
      <p:sp>
        <p:nvSpPr>
          <p:cNvPr id="5" name="Content Placeholder 4"/>
          <p:cNvSpPr>
            <a:spLocks noGrp="1"/>
          </p:cNvSpPr>
          <p:nvPr>
            <p:ph sz="half" idx="1"/>
          </p:nvPr>
        </p:nvSpPr>
        <p:spPr>
          <a:xfrm>
            <a:off x="548208" y="1979112"/>
            <a:ext cx="8992032" cy="3018773"/>
          </a:xfrm>
        </p:spPr>
        <p:txBody>
          <a:bodyPr>
            <a:normAutofit/>
          </a:bodyPr>
          <a:lstStyle/>
          <a:p>
            <a:pPr marL="0" indent="0">
              <a:buNone/>
            </a:pPr>
            <a:r>
              <a:rPr lang="en-US" dirty="0">
                <a:latin typeface="Helvetica" pitchFamily="2" charset="0"/>
              </a:rPr>
              <a:t>Have a policy stating that if the journal publishes a paper, it assumes responsibility to consider publication of refutations of that paper, according to its usual standards of quality.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56</a:t>
            </a:fld>
            <a:endParaRPr lang="en-US"/>
          </a:p>
        </p:txBody>
      </p:sp>
      <p:pic>
        <p:nvPicPr>
          <p:cNvPr id="7" name="Picture 6" descr="A picture containing food&#10;&#10;Description automatically generated">
            <a:extLst>
              <a:ext uri="{FF2B5EF4-FFF2-40B4-BE49-F238E27FC236}">
                <a16:creationId xmlns:a16="http://schemas.microsoft.com/office/drawing/2014/main" id="{724A200D-792D-5B4A-849B-70D078459252}"/>
              </a:ext>
            </a:extLst>
          </p:cNvPr>
          <p:cNvPicPr>
            <a:picLocks noChangeAspect="1"/>
          </p:cNvPicPr>
          <p:nvPr/>
        </p:nvPicPr>
        <p:blipFill>
          <a:blip r:embed="rId2"/>
          <a:stretch>
            <a:fillRect/>
          </a:stretch>
        </p:blipFill>
        <p:spPr>
          <a:xfrm>
            <a:off x="6814159" y="4281174"/>
            <a:ext cx="4065369" cy="3129054"/>
          </a:xfrm>
          <a:prstGeom prst="rect">
            <a:avLst/>
          </a:prstGeom>
        </p:spPr>
      </p:pic>
    </p:spTree>
    <p:extLst>
      <p:ext uri="{BB962C8B-B14F-4D97-AF65-F5344CB8AC3E}">
        <p14:creationId xmlns:p14="http://schemas.microsoft.com/office/powerpoint/2010/main" val="33601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Best Practice Guidelines for: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20000"/>
          </a:bodyPr>
          <a:lstStyle/>
          <a:p>
            <a:r>
              <a:rPr lang="en-US" dirty="0"/>
              <a:t>Image based data (image screening for manipulation, Western blots, for example)</a:t>
            </a:r>
          </a:p>
          <a:p>
            <a:r>
              <a:rPr lang="en-US" dirty="0"/>
              <a:t>Description of biological material with enough information to uniquely identify the reagents (for example unique accession number in repository), in particular for:</a:t>
            </a:r>
          </a:p>
          <a:p>
            <a:pPr lvl="1"/>
            <a:r>
              <a:rPr lang="en-US" dirty="0"/>
              <a:t>antibodies: also report source, characteristics, dilutions and how they were validated</a:t>
            </a:r>
          </a:p>
          <a:p>
            <a:pPr lvl="1"/>
            <a:r>
              <a:rPr lang="en-US" dirty="0"/>
              <a:t>cell lines: also report source, authentication and mycoplasma contamination status</a:t>
            </a:r>
          </a:p>
          <a:p>
            <a:pPr lvl="1"/>
            <a:r>
              <a:rPr lang="en-US" dirty="0"/>
              <a:t>animals: also report source, species, strain, sex, age, husbandry, inbred and strain characteristics of transgenic animals</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57</a:t>
            </a:fld>
            <a:endParaRPr lang="en-US"/>
          </a:p>
        </p:txBody>
      </p:sp>
    </p:spTree>
    <p:extLst>
      <p:ext uri="{BB962C8B-B14F-4D97-AF65-F5344CB8AC3E}">
        <p14:creationId xmlns:p14="http://schemas.microsoft.com/office/powerpoint/2010/main" val="212128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Endorsements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hlinkClick r:id="rId2"/>
              </a:rPr>
              <a:t>Endorsements</a:t>
            </a:r>
            <a:r>
              <a:rPr lang="en-US" dirty="0"/>
              <a:t> – Principles and Guidelines for Reporting Preclinical Research</a:t>
            </a:r>
          </a:p>
          <a:p>
            <a:pPr lvl="1"/>
            <a:r>
              <a:rPr lang="en-US" dirty="0">
                <a:hlinkClick r:id="rId2"/>
              </a:rPr>
              <a:t>https://www.nih.gov/sites/default/files/research-training/initiatives/reproducibility/rigor-reproducibility-endorsements.pdf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58</a:t>
            </a:fld>
            <a:endParaRPr lang="en-US"/>
          </a:p>
        </p:txBody>
      </p:sp>
    </p:spTree>
    <p:extLst>
      <p:ext uri="{BB962C8B-B14F-4D97-AF65-F5344CB8AC3E}">
        <p14:creationId xmlns:p14="http://schemas.microsoft.com/office/powerpoint/2010/main" val="358356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https://www.nih.gov/research-training/rigor-reproducibility/training</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59</a:t>
            </a:fld>
            <a:endParaRPr lang="en-US" dirty="0"/>
          </a:p>
        </p:txBody>
      </p:sp>
      <p:pic>
        <p:nvPicPr>
          <p:cNvPr id="10" name="Content Placeholder 3"/>
          <p:cNvPicPr>
            <a:picLocks noChangeAspect="1"/>
          </p:cNvPicPr>
          <p:nvPr/>
        </p:nvPicPr>
        <p:blipFill>
          <a:blip r:embed="rId3"/>
          <a:stretch>
            <a:fillRect/>
          </a:stretch>
        </p:blipFill>
        <p:spPr>
          <a:xfrm>
            <a:off x="1944573" y="619760"/>
            <a:ext cx="7341851" cy="6132072"/>
          </a:xfrm>
          <a:prstGeom prst="rect">
            <a:avLst/>
          </a:prstGeom>
        </p:spPr>
      </p:pic>
    </p:spTree>
    <p:extLst>
      <p:ext uri="{BB962C8B-B14F-4D97-AF65-F5344CB8AC3E}">
        <p14:creationId xmlns:p14="http://schemas.microsoft.com/office/powerpoint/2010/main" val="29259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reproducibility?</a:t>
            </a:r>
          </a:p>
        </p:txBody>
      </p:sp>
      <p:sp>
        <p:nvSpPr>
          <p:cNvPr id="7" name="Content Placeholder 6"/>
          <p:cNvSpPr>
            <a:spLocks noGrp="1"/>
          </p:cNvSpPr>
          <p:nvPr>
            <p:ph sz="half" idx="1"/>
          </p:nvPr>
        </p:nvSpPr>
        <p:spPr/>
        <p:txBody>
          <a:bodyPr/>
          <a:lstStyle/>
          <a:p>
            <a:r>
              <a:rPr lang="en-US" sz="3200" dirty="0">
                <a:solidFill>
                  <a:schemeClr val="accent1">
                    <a:lumMod val="50000"/>
                  </a:schemeClr>
                </a:solidFill>
              </a:rPr>
              <a:t>Computation</a:t>
            </a:r>
            <a:r>
              <a:rPr lang="en-US" sz="3200" dirty="0"/>
              <a:t> Reproducibility:</a:t>
            </a:r>
          </a:p>
          <a:p>
            <a:pPr lvl="1"/>
            <a:r>
              <a:rPr lang="en-US" sz="2000" dirty="0">
                <a:solidFill>
                  <a:schemeClr val="tx1"/>
                </a:solidFill>
              </a:rPr>
              <a:t>If we took your data and code/analysis scripts and reran it, we can reproduce the numbers/graphs in the original paper</a:t>
            </a:r>
          </a:p>
          <a:p>
            <a:pPr marL="457200" lvl="1" indent="0">
              <a:buNone/>
            </a:pPr>
            <a:endParaRPr lang="en-US" sz="2000" dirty="0"/>
          </a:p>
          <a:p>
            <a:r>
              <a:rPr lang="en-US" sz="3200" dirty="0">
                <a:solidFill>
                  <a:schemeClr val="accent1">
                    <a:lumMod val="25000"/>
                  </a:schemeClr>
                </a:solidFill>
              </a:rPr>
              <a:t>Empirical</a:t>
            </a:r>
            <a:r>
              <a:rPr lang="en-US" sz="3200" dirty="0"/>
              <a:t> Reproducibility:</a:t>
            </a:r>
          </a:p>
          <a:p>
            <a:pPr lvl="1"/>
            <a:r>
              <a:rPr lang="en-US" sz="2000" dirty="0">
                <a:solidFill>
                  <a:schemeClr val="tx1"/>
                </a:solidFill>
              </a:rPr>
              <a:t>We have enough information to rerun the experiment or survey the way it was originally conducted</a:t>
            </a:r>
          </a:p>
          <a:p>
            <a:pPr marL="457200" lvl="1" indent="0">
              <a:buNone/>
            </a:pPr>
            <a:endParaRPr lang="en-US" sz="2000" dirty="0"/>
          </a:p>
          <a:p>
            <a:r>
              <a:rPr lang="en-US" sz="3200" dirty="0">
                <a:solidFill>
                  <a:schemeClr val="accent2">
                    <a:lumMod val="75000"/>
                  </a:schemeClr>
                </a:solidFill>
              </a:rPr>
              <a:t>Replicability</a:t>
            </a:r>
            <a:r>
              <a:rPr lang="en-US" sz="3200" dirty="0"/>
              <a:t>:</a:t>
            </a:r>
          </a:p>
          <a:p>
            <a:pPr lvl="1"/>
            <a:r>
              <a:rPr lang="en-US" sz="2000" dirty="0">
                <a:solidFill>
                  <a:schemeClr val="tx1"/>
                </a:solidFill>
              </a:rPr>
              <a:t>We use your exact methods and analyses, but collect new data, and we get the </a:t>
            </a:r>
            <a:r>
              <a:rPr lang="en-US" sz="2000" i="1" dirty="0">
                <a:solidFill>
                  <a:schemeClr val="tx1"/>
                </a:solidFill>
              </a:rPr>
              <a:t>same</a:t>
            </a:r>
            <a:r>
              <a:rPr lang="en-US" sz="2000" dirty="0">
                <a:solidFill>
                  <a:schemeClr val="tx1"/>
                </a:solidFill>
              </a:rPr>
              <a:t> statistical results</a:t>
            </a:r>
          </a:p>
          <a:p>
            <a:pPr marL="0" indent="0">
              <a:buNone/>
            </a:pPr>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3563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https://www.nih.gov/research-training/rigor-reproducibility/funding-opportunities</a:t>
            </a:r>
            <a:r>
              <a:rPr lang="en-US" dirty="0"/>
              <a:t> </a:t>
            </a:r>
          </a:p>
          <a:p>
            <a:endParaRPr lang="en-US" dirty="0"/>
          </a:p>
        </p:txBody>
      </p:sp>
      <p:pic>
        <p:nvPicPr>
          <p:cNvPr id="10" name="Content Placeholder 3"/>
          <p:cNvPicPr>
            <a:picLocks noChangeAspect="1"/>
          </p:cNvPicPr>
          <p:nvPr/>
        </p:nvPicPr>
        <p:blipFill>
          <a:blip r:embed="rId3"/>
          <a:stretch>
            <a:fillRect/>
          </a:stretch>
        </p:blipFill>
        <p:spPr>
          <a:xfrm>
            <a:off x="2098040" y="559315"/>
            <a:ext cx="7117079" cy="6516049"/>
          </a:xfrm>
          <a:prstGeom prst="rect">
            <a:avLst/>
          </a:prstGeom>
        </p:spPr>
      </p:pic>
    </p:spTree>
    <p:extLst>
      <p:ext uri="{BB962C8B-B14F-4D97-AF65-F5344CB8AC3E}">
        <p14:creationId xmlns:p14="http://schemas.microsoft.com/office/powerpoint/2010/main" val="288170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1574800"/>
            <a:ext cx="9428480" cy="2096863"/>
          </a:xfrm>
        </p:spPr>
        <p:txBody>
          <a:bodyPr/>
          <a:lstStyle/>
          <a:p>
            <a:r>
              <a:rPr lang="en-US" dirty="0"/>
              <a:t>Rigor &amp; Reproducibility Requirements </a:t>
            </a:r>
          </a:p>
          <a:p>
            <a:r>
              <a:rPr lang="en-US" dirty="0"/>
              <a:t>for NIH Applications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extBox 5">
            <a:hlinkClick r:id="rId3" action="ppaction://hlinksldjump"/>
            <a:extLst>
              <a:ext uri="{FF2B5EF4-FFF2-40B4-BE49-F238E27FC236}">
                <a16:creationId xmlns:a16="http://schemas.microsoft.com/office/drawing/2014/main" id="{8C9AFE82-38B2-7044-A948-51B6A33C9916}"/>
              </a:ext>
            </a:extLst>
          </p:cNvPr>
          <p:cNvSpPr txBox="1"/>
          <p:nvPr/>
        </p:nvSpPr>
        <p:spPr>
          <a:xfrm>
            <a:off x="8743167" y="5937337"/>
            <a:ext cx="1487908" cy="978729"/>
          </a:xfrm>
          <a:prstGeom prst="rect">
            <a:avLst/>
          </a:prstGeom>
          <a:noFill/>
        </p:spPr>
        <p:txBody>
          <a:bodyPr wrap="none" rtlCol="0">
            <a:spAutoFit/>
          </a:bodyPr>
          <a:lstStyle/>
          <a:p>
            <a:r>
              <a:rPr lang="en-US" dirty="0"/>
              <a:t>SKIP TO </a:t>
            </a:r>
          </a:p>
          <a:p>
            <a:r>
              <a:rPr lang="en-US" dirty="0"/>
              <a:t>R&amp;R @U</a:t>
            </a:r>
          </a:p>
        </p:txBody>
      </p:sp>
    </p:spTree>
    <p:extLst>
      <p:ext uri="{BB962C8B-B14F-4D97-AF65-F5344CB8AC3E}">
        <p14:creationId xmlns:p14="http://schemas.microsoft.com/office/powerpoint/2010/main" val="333753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Three elements of the policy should be addressed within the Research Strategy section of your application and your Progress Report</a:t>
            </a:r>
          </a:p>
          <a:p>
            <a:pPr lvl="1"/>
            <a:r>
              <a:rPr lang="en-US" dirty="0"/>
              <a:t>Scientific premise</a:t>
            </a:r>
          </a:p>
          <a:p>
            <a:pPr lvl="1"/>
            <a:r>
              <a:rPr lang="en-US" dirty="0"/>
              <a:t>Scientific rigor</a:t>
            </a:r>
          </a:p>
          <a:p>
            <a:pPr lvl="1"/>
            <a:r>
              <a:rPr lang="en-US" dirty="0"/>
              <a:t>Relevant biological variables such as sex</a:t>
            </a:r>
          </a:p>
          <a:p>
            <a:pPr lvl="1"/>
            <a:r>
              <a:rPr lang="en-US" dirty="0"/>
              <a:t>Authentication of </a:t>
            </a:r>
            <a:r>
              <a:rPr lang="en-US" sz="2400" dirty="0" err="1"/>
              <a:t>of</a:t>
            </a:r>
            <a:r>
              <a:rPr lang="en-US" sz="2400" dirty="0"/>
              <a:t> Key Biological and/or Chemical Resources</a:t>
            </a:r>
          </a:p>
          <a:p>
            <a:pPr lvl="2"/>
            <a:r>
              <a:rPr lang="en-US" dirty="0">
                <a:hlinkClick r:id="rId2"/>
              </a:rPr>
              <a:t>http://grants.nih.gov/grants/guide/notice-files/NOT-OD-16-011.html</a:t>
            </a:r>
            <a:r>
              <a:rPr lang="en-US" dirty="0"/>
              <a:t> </a:t>
            </a:r>
          </a:p>
          <a:p>
            <a:pPr lvl="2"/>
            <a:r>
              <a:rPr lang="en-US" dirty="0">
                <a:hlinkClick r:id="rId3"/>
              </a:rPr>
              <a:t>http://grants.nih.gov/grants/guide/notice-files/NOT-OD-16-012.html</a:t>
            </a:r>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62</a:t>
            </a:fld>
            <a:endParaRPr lang="en-US" dirty="0"/>
          </a:p>
        </p:txBody>
      </p:sp>
    </p:spTree>
    <p:extLst>
      <p:ext uri="{BB962C8B-B14F-4D97-AF65-F5344CB8AC3E}">
        <p14:creationId xmlns:p14="http://schemas.microsoft.com/office/powerpoint/2010/main" val="97099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Premise</a:t>
            </a:r>
          </a:p>
          <a:p>
            <a:pPr lvl="1"/>
            <a:r>
              <a:rPr lang="en-US" sz="2000" b="1" dirty="0"/>
              <a:t>Describe the general strengths and weaknesses of the prior research being cited by the applicant as crucial to support the application.</a:t>
            </a:r>
            <a:r>
              <a:rPr lang="en-US" sz="2000" dirty="0"/>
              <a:t> </a:t>
            </a:r>
          </a:p>
          <a:p>
            <a:pPr lvl="1"/>
            <a:r>
              <a:rPr lang="en-US" sz="2000" dirty="0"/>
              <a:t>Include consideration of the rigor of the previous studies, as well as the incorporation of relevant biological variables and authentication of key resources. </a:t>
            </a:r>
          </a:p>
          <a:p>
            <a:pPr lvl="1"/>
            <a:r>
              <a:rPr lang="en-US" sz="2000" dirty="0"/>
              <a:t>Review Question: </a:t>
            </a:r>
            <a:r>
              <a:rPr lang="en-US" sz="2000" i="1" dirty="0"/>
              <a:t>Is there strong scientific premise for the project?”</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63</a:t>
            </a:fld>
            <a:endParaRPr lang="en-US"/>
          </a:p>
        </p:txBody>
      </p:sp>
      <p:pic>
        <p:nvPicPr>
          <p:cNvPr id="3" name="Picture 2"/>
          <p:cNvPicPr>
            <a:picLocks noChangeAspect="1"/>
          </p:cNvPicPr>
          <p:nvPr/>
        </p:nvPicPr>
        <p:blipFill>
          <a:blip r:embed="rId2"/>
          <a:stretch>
            <a:fillRect/>
          </a:stretch>
        </p:blipFill>
        <p:spPr>
          <a:xfrm>
            <a:off x="4419520" y="4904400"/>
            <a:ext cx="1828959" cy="1633870"/>
          </a:xfrm>
          <a:prstGeom prst="rect">
            <a:avLst/>
          </a:prstGeom>
        </p:spPr>
      </p:pic>
    </p:spTree>
    <p:extLst>
      <p:ext uri="{BB962C8B-B14F-4D97-AF65-F5344CB8AC3E}">
        <p14:creationId xmlns:p14="http://schemas.microsoft.com/office/powerpoint/2010/main" val="3865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Rigor </a:t>
            </a:r>
          </a:p>
          <a:p>
            <a:pPr lvl="1"/>
            <a:r>
              <a:rPr lang="en-US" sz="2000" dirty="0"/>
              <a:t>Strict application of the scientific method to ensure robust and unbiased experimental design, methodology, analysis, interpretation and reporting of results.</a:t>
            </a:r>
          </a:p>
          <a:p>
            <a:pPr lvl="1"/>
            <a:r>
              <a:rPr lang="en-US" sz="2000" dirty="0"/>
              <a:t>Describe the study design and methods proposed and how they will achieve robust and unbiased results. </a:t>
            </a:r>
          </a:p>
          <a:p>
            <a:pPr lvl="1"/>
            <a:r>
              <a:rPr lang="en-US" sz="2000" dirty="0"/>
              <a:t>Review Question: </a:t>
            </a:r>
            <a:r>
              <a:rPr lang="en-US" sz="2000" i="1" dirty="0"/>
              <a:t>Have the investigators presented strategies to ensure a robust and unbiased approach, as appropriate for the work proposed?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64</a:t>
            </a:fld>
            <a:endParaRPr lang="en-US"/>
          </a:p>
        </p:txBody>
      </p:sp>
      <p:pic>
        <p:nvPicPr>
          <p:cNvPr id="3" name="Picture 2"/>
          <p:cNvPicPr>
            <a:picLocks noChangeAspect="1"/>
          </p:cNvPicPr>
          <p:nvPr/>
        </p:nvPicPr>
        <p:blipFill>
          <a:blip r:embed="rId2"/>
          <a:stretch>
            <a:fillRect/>
          </a:stretch>
        </p:blipFill>
        <p:spPr>
          <a:xfrm>
            <a:off x="4200140" y="4567077"/>
            <a:ext cx="2969009" cy="2969009"/>
          </a:xfrm>
          <a:prstGeom prst="rect">
            <a:avLst/>
          </a:prstGeom>
        </p:spPr>
      </p:pic>
    </p:spTree>
    <p:extLst>
      <p:ext uri="{BB962C8B-B14F-4D97-AF65-F5344CB8AC3E}">
        <p14:creationId xmlns:p14="http://schemas.microsoft.com/office/powerpoint/2010/main" val="155136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Relevant Biological Variables, such as sex</a:t>
            </a:r>
          </a:p>
          <a:p>
            <a:pPr lvl="1"/>
            <a:r>
              <a:rPr lang="en-US" dirty="0"/>
              <a:t>Explain how relevant biological variables, such as sex, are factored into research designs and analyses for studies in vertebrate animals and humans</a:t>
            </a:r>
          </a:p>
          <a:p>
            <a:pPr lvl="2"/>
            <a:r>
              <a:rPr lang="en-US" dirty="0"/>
              <a:t>strong justification from the scientific literature, preliminary data, or other relevant considerations, must be provided for applications proposing to study only one sex</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65</a:t>
            </a:fld>
            <a:endParaRPr lang="en-US"/>
          </a:p>
        </p:txBody>
      </p:sp>
      <p:pic>
        <p:nvPicPr>
          <p:cNvPr id="3" name="Picture 2"/>
          <p:cNvPicPr>
            <a:picLocks noChangeAspect="1"/>
          </p:cNvPicPr>
          <p:nvPr/>
        </p:nvPicPr>
        <p:blipFill>
          <a:blip r:embed="rId2"/>
          <a:stretch>
            <a:fillRect/>
          </a:stretch>
        </p:blipFill>
        <p:spPr>
          <a:xfrm>
            <a:off x="7218567" y="5257353"/>
            <a:ext cx="2591025" cy="2591025"/>
          </a:xfrm>
          <a:prstGeom prst="rect">
            <a:avLst/>
          </a:prstGeom>
        </p:spPr>
      </p:pic>
    </p:spTree>
    <p:extLst>
      <p:ext uri="{BB962C8B-B14F-4D97-AF65-F5344CB8AC3E}">
        <p14:creationId xmlns:p14="http://schemas.microsoft.com/office/powerpoint/2010/main" val="3574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Rigor and Transparency</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66</a:t>
            </a:fld>
            <a:endParaRPr lang="en-US"/>
          </a:p>
        </p:txBody>
      </p:sp>
      <p:graphicFrame>
        <p:nvGraphicFramePr>
          <p:cNvPr id="10" name="Content Placeholder 4"/>
          <p:cNvGraphicFramePr>
            <a:graphicFrameLocks noGrp="1"/>
          </p:cNvGraphicFramePr>
          <p:nvPr>
            <p:ph idx="1"/>
            <p:extLst>
              <p:ext uri="{D42A27DB-BD31-4B8C-83A1-F6EECF244321}">
                <p14:modId xmlns:p14="http://schemas.microsoft.com/office/powerpoint/2010/main" val="1222870908"/>
              </p:ext>
            </p:extLst>
          </p:nvPr>
        </p:nvGraphicFramePr>
        <p:xfrm>
          <a:off x="915150" y="1767840"/>
          <a:ext cx="8700655" cy="4455460"/>
        </p:xfrm>
        <a:graphic>
          <a:graphicData uri="http://schemas.openxmlformats.org/drawingml/2006/table">
            <a:tbl>
              <a:tblPr firstRow="1" bandRow="1">
                <a:tableStyleId>{BDBED569-4797-4DF1-A0F4-6AAB3CD982D8}</a:tableStyleId>
              </a:tblPr>
              <a:tblGrid>
                <a:gridCol w="2103821">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720034">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890768">
                <a:tc>
                  <a:txBody>
                    <a:bodyPr/>
                    <a:lstStyle/>
                    <a:p>
                      <a:r>
                        <a:rPr lang="en-US" sz="1800" dirty="0"/>
                        <a:t>Element</a:t>
                      </a:r>
                      <a:r>
                        <a:rPr lang="en-US" sz="1800" baseline="0" dirty="0"/>
                        <a:t> of Rigor</a:t>
                      </a:r>
                      <a:endParaRPr lang="en-US" sz="1800" dirty="0"/>
                    </a:p>
                  </a:txBody>
                  <a:tcPr/>
                </a:tc>
                <a:tc>
                  <a:txBody>
                    <a:bodyPr/>
                    <a:lstStyle/>
                    <a:p>
                      <a:r>
                        <a:rPr lang="en-US" sz="1800" dirty="0"/>
                        <a:t>Section of Application</a:t>
                      </a:r>
                    </a:p>
                  </a:txBody>
                  <a:tcPr/>
                </a:tc>
                <a:tc>
                  <a:txBody>
                    <a:bodyPr/>
                    <a:lstStyle/>
                    <a:p>
                      <a:r>
                        <a:rPr lang="en-US" sz="1800" dirty="0"/>
                        <a:t>Criterion Score</a:t>
                      </a:r>
                    </a:p>
                  </a:txBody>
                  <a:tcPr/>
                </a:tc>
                <a:tc>
                  <a:txBody>
                    <a:bodyPr/>
                    <a:lstStyle/>
                    <a:p>
                      <a:r>
                        <a:rPr lang="en-US" sz="1800" dirty="0"/>
                        <a:t>Additional Review Consideration</a:t>
                      </a:r>
                    </a:p>
                  </a:txBody>
                  <a:tcPr/>
                </a:tc>
                <a:tc>
                  <a:txBody>
                    <a:bodyPr/>
                    <a:lstStyle/>
                    <a:p>
                      <a:r>
                        <a:rPr lang="en-US" sz="1800" dirty="0"/>
                        <a:t>Contribute to</a:t>
                      </a:r>
                      <a:r>
                        <a:rPr lang="en-US" sz="1800" baseline="0" dirty="0"/>
                        <a:t> </a:t>
                      </a:r>
                      <a:r>
                        <a:rPr lang="en-US" sz="1800" dirty="0"/>
                        <a:t>Overall Impact?</a:t>
                      </a:r>
                    </a:p>
                  </a:txBody>
                  <a:tcPr/>
                </a:tc>
                <a:extLst>
                  <a:ext uri="{0D108BD9-81ED-4DB2-BD59-A6C34878D82A}">
                    <a16:rowId xmlns:a16="http://schemas.microsoft.com/office/drawing/2014/main" val="10000"/>
                  </a:ext>
                </a:extLst>
              </a:tr>
              <a:tr h="623538">
                <a:tc>
                  <a:txBody>
                    <a:bodyPr/>
                    <a:lstStyle/>
                    <a:p>
                      <a:r>
                        <a:rPr lang="en-US" sz="1800" dirty="0"/>
                        <a:t>Scientific Premise</a:t>
                      </a:r>
                    </a:p>
                  </a:txBody>
                  <a:tcPr/>
                </a:tc>
                <a:tc rowSpan="3">
                  <a:txBody>
                    <a:bodyPr/>
                    <a:lstStyle/>
                    <a:p>
                      <a:endParaRPr lang="en-US" sz="1800" dirty="0"/>
                    </a:p>
                    <a:p>
                      <a:endParaRPr lang="en-US" sz="1800" dirty="0"/>
                    </a:p>
                    <a:p>
                      <a:endParaRPr lang="en-US" sz="1800" dirty="0"/>
                    </a:p>
                    <a:p>
                      <a:r>
                        <a:rPr lang="en-US" sz="1800" dirty="0"/>
                        <a:t>Research Strategy</a:t>
                      </a:r>
                    </a:p>
                  </a:txBody>
                  <a:tcPr/>
                </a:tc>
                <a:tc>
                  <a:txBody>
                    <a:bodyPr/>
                    <a:lstStyle/>
                    <a:p>
                      <a:r>
                        <a:rPr lang="en-US" sz="1800" dirty="0"/>
                        <a:t>Significance</a:t>
                      </a:r>
                    </a:p>
                  </a:txBody>
                  <a:tcPr/>
                </a:tc>
                <a:tc>
                  <a:txBody>
                    <a:bodyPr/>
                    <a:lstStyle/>
                    <a:p>
                      <a:r>
                        <a:rPr lang="en-US" sz="1800" dirty="0"/>
                        <a:t>NA</a:t>
                      </a:r>
                    </a:p>
                  </a:txBody>
                  <a:tcPr/>
                </a:tc>
                <a:tc>
                  <a:txBody>
                    <a:bodyPr/>
                    <a:lstStyle/>
                    <a:p>
                      <a:r>
                        <a:rPr lang="en-US" sz="1800" dirty="0"/>
                        <a:t>Yes</a:t>
                      </a:r>
                    </a:p>
                  </a:txBody>
                  <a:tcPr/>
                </a:tc>
                <a:extLst>
                  <a:ext uri="{0D108BD9-81ED-4DB2-BD59-A6C34878D82A}">
                    <a16:rowId xmlns:a16="http://schemas.microsoft.com/office/drawing/2014/main" val="10001"/>
                  </a:ext>
                </a:extLst>
              </a:tr>
              <a:tr h="570803">
                <a:tc>
                  <a:txBody>
                    <a:bodyPr/>
                    <a:lstStyle/>
                    <a:p>
                      <a:r>
                        <a:rPr lang="en-US" sz="1800" dirty="0"/>
                        <a:t>Scientific</a:t>
                      </a:r>
                      <a:r>
                        <a:rPr lang="en-US" sz="1800" baseline="0" dirty="0"/>
                        <a:t> Rigor</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2"/>
                  </a:ext>
                </a:extLst>
              </a:tr>
              <a:tr h="1157999">
                <a:tc>
                  <a:txBody>
                    <a:bodyPr/>
                    <a:lstStyle/>
                    <a:p>
                      <a:r>
                        <a:rPr lang="en-US" sz="1800" dirty="0"/>
                        <a:t>Consideration</a:t>
                      </a:r>
                      <a:r>
                        <a:rPr lang="en-US" sz="1800" baseline="0" dirty="0"/>
                        <a:t> of Sex and Other Relevant Biological Variables</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3"/>
                  </a:ext>
                </a:extLst>
              </a:tr>
              <a:tr h="1157999">
                <a:tc>
                  <a:txBody>
                    <a:bodyPr/>
                    <a:lstStyle/>
                    <a:p>
                      <a:r>
                        <a:rPr lang="en-US" sz="1800" dirty="0"/>
                        <a:t>Authentication of Key Biological and/or Chemical</a:t>
                      </a:r>
                      <a:r>
                        <a:rPr lang="en-US" sz="1800" baseline="0" dirty="0"/>
                        <a:t> Resources</a:t>
                      </a:r>
                      <a:endParaRPr lang="en-US" sz="1800" dirty="0"/>
                    </a:p>
                  </a:txBody>
                  <a:tcPr/>
                </a:tc>
                <a:tc>
                  <a:txBody>
                    <a:bodyPr/>
                    <a:lstStyle/>
                    <a:p>
                      <a:r>
                        <a:rPr lang="en-US" sz="1800" dirty="0"/>
                        <a:t>New Attachment</a:t>
                      </a:r>
                    </a:p>
                  </a:txBody>
                  <a:tcPr/>
                </a:tc>
                <a:tc>
                  <a:txBody>
                    <a:bodyPr/>
                    <a:lstStyle/>
                    <a:p>
                      <a:r>
                        <a:rPr lang="en-US" sz="1800" dirty="0"/>
                        <a:t>NA</a:t>
                      </a:r>
                    </a:p>
                  </a:txBody>
                  <a:tcPr/>
                </a:tc>
                <a:tc>
                  <a:txBody>
                    <a:bodyPr/>
                    <a:lstStyle/>
                    <a:p>
                      <a:r>
                        <a:rPr lang="en-US" sz="1800" dirty="0"/>
                        <a:t>Acceptable or unacceptable</a:t>
                      </a:r>
                    </a:p>
                  </a:txBody>
                  <a:tcPr/>
                </a:tc>
                <a:tc>
                  <a:txBody>
                    <a:bodyPr/>
                    <a:lstStyle/>
                    <a:p>
                      <a:r>
                        <a:rPr lang="en-US" sz="1800" dirty="0"/>
                        <a:t>No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185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Resources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NIH FAQ page</a:t>
            </a:r>
          </a:p>
          <a:p>
            <a:pPr lvl="1"/>
            <a:r>
              <a:rPr lang="en-US" u="sng" dirty="0">
                <a:hlinkClick r:id="rId2"/>
              </a:rPr>
              <a:t>http://grants.nih.gov/grants/forms_updates_faq.htm</a:t>
            </a:r>
            <a:r>
              <a:rPr lang="en-US" dirty="0"/>
              <a:t> </a:t>
            </a:r>
          </a:p>
          <a:p>
            <a:r>
              <a:rPr lang="en-US" dirty="0"/>
              <a:t>‘Rigor &amp; Reproducibility: Back to Basics’</a:t>
            </a:r>
          </a:p>
          <a:p>
            <a:pPr lvl="1"/>
            <a:r>
              <a:rPr lang="en-US" dirty="0"/>
              <a:t>NIH Regional Seminar, Oct 17, 2015</a:t>
            </a:r>
          </a:p>
          <a:p>
            <a:pPr lvl="1"/>
            <a:r>
              <a:rPr lang="en-US" dirty="0">
                <a:hlinkClick r:id="rId3"/>
              </a:rPr>
              <a:t>http://regionalseminars.od.nih.gov/sandiego2015/presentations/</a:t>
            </a:r>
            <a:r>
              <a:rPr lang="en-US" dirty="0"/>
              <a:t> </a:t>
            </a:r>
          </a:p>
          <a:p>
            <a:r>
              <a:rPr lang="en-US" dirty="0"/>
              <a:t>NIH Reviewer Guidance on Rigor and Transparency</a:t>
            </a:r>
          </a:p>
          <a:p>
            <a:pPr lvl="1"/>
            <a:r>
              <a:rPr lang="en-US" dirty="0">
                <a:hlinkClick r:id="rId4"/>
              </a:rPr>
              <a:t>https://grants.nih.gov/grants/peer/guidelines_general/Reviewer_Guidance_on_Rigor_and_Transparency.pdf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67</a:t>
            </a:fld>
            <a:endParaRPr lang="en-US"/>
          </a:p>
        </p:txBody>
      </p:sp>
    </p:spTree>
    <p:extLst>
      <p:ext uri="{BB962C8B-B14F-4D97-AF65-F5344CB8AC3E}">
        <p14:creationId xmlns:p14="http://schemas.microsoft.com/office/powerpoint/2010/main" val="9910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a:t>
            </a:r>
          </a:p>
          <a:p>
            <a:r>
              <a:rPr lang="en-US" dirty="0"/>
              <a:t>@ The U</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7839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doing?</a:t>
            </a:r>
          </a:p>
        </p:txBody>
      </p:sp>
      <p:sp>
        <p:nvSpPr>
          <p:cNvPr id="3" name="Content Placeholder 2"/>
          <p:cNvSpPr>
            <a:spLocks noGrp="1"/>
          </p:cNvSpPr>
          <p:nvPr>
            <p:ph sz="half" idx="1"/>
          </p:nvPr>
        </p:nvSpPr>
        <p:spPr>
          <a:xfrm>
            <a:off x="828675" y="1717040"/>
            <a:ext cx="9507311" cy="4647633"/>
          </a:xfrm>
        </p:spPr>
        <p:txBody>
          <a:bodyPr/>
          <a:lstStyle/>
          <a:p>
            <a:r>
              <a:rPr lang="en-US" sz="3000" dirty="0"/>
              <a:t>Resources @ Eccles Health Sciences Library</a:t>
            </a:r>
          </a:p>
          <a:p>
            <a:r>
              <a:rPr lang="en-US" sz="3000" dirty="0"/>
              <a:t>Research Reproducibility Coalition</a:t>
            </a:r>
          </a:p>
          <a:p>
            <a:r>
              <a:rPr lang="en-US" sz="3000" dirty="0"/>
              <a:t>Grand Rounds: Research Reproducibility (#</a:t>
            </a:r>
            <a:r>
              <a:rPr lang="en-US" sz="3000" dirty="0" err="1"/>
              <a:t>UtahGRRR</a:t>
            </a:r>
            <a:r>
              <a:rPr lang="en-US" sz="3000" dirty="0"/>
              <a:t>)</a:t>
            </a:r>
          </a:p>
          <a:p>
            <a:r>
              <a:rPr lang="en-US" sz="3000" dirty="0"/>
              <a:t>Research Reproducibility 2018 (#UtahRR18)</a:t>
            </a:r>
          </a:p>
          <a:p>
            <a:r>
              <a:rPr lang="en-US" sz="3000" dirty="0"/>
              <a:t>Research Reproducibility 1 credit course</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7" name="Slide Number Placeholder 6"/>
          <p:cNvSpPr>
            <a:spLocks noGrp="1"/>
          </p:cNvSpPr>
          <p:nvPr>
            <p:ph type="sldNum" sz="quarter" idx="16"/>
          </p:nvPr>
        </p:nvSpPr>
        <p:spPr/>
        <p:txBody>
          <a:bodyPr/>
          <a:lstStyle/>
          <a:p>
            <a:fld id="{67CC5A26-7A0D-E24D-B0D8-DFF1D0964708}" type="slidenum">
              <a:rPr lang="en-US" smtClean="0"/>
              <a:t>69</a:t>
            </a:fld>
            <a:endParaRPr lang="en-US"/>
          </a:p>
        </p:txBody>
      </p:sp>
    </p:spTree>
    <p:extLst>
      <p:ext uri="{BB962C8B-B14F-4D97-AF65-F5344CB8AC3E}">
        <p14:creationId xmlns:p14="http://schemas.microsoft.com/office/powerpoint/2010/main" val="30308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terms: </a:t>
            </a:r>
          </a:p>
        </p:txBody>
      </p:sp>
      <p:sp>
        <p:nvSpPr>
          <p:cNvPr id="7" name="Content Placeholder 6"/>
          <p:cNvSpPr>
            <a:spLocks noGrp="1"/>
          </p:cNvSpPr>
          <p:nvPr>
            <p:ph sz="half" idx="1"/>
          </p:nvPr>
        </p:nvSpPr>
        <p:spPr/>
        <p:txBody>
          <a:bodyPr>
            <a:normAutofit fontScale="77500" lnSpcReduction="20000"/>
          </a:bodyPr>
          <a:lstStyle/>
          <a:p>
            <a:pPr marL="285750" indent="-285750">
              <a:buFont typeface="Arial" panose="020B0604020202020204" pitchFamily="34" charset="0"/>
              <a:buChar char="•"/>
            </a:pPr>
            <a:r>
              <a:rPr lang="en-US" sz="4000" b="1" dirty="0"/>
              <a:t>Methods reproducibility </a:t>
            </a:r>
            <a:r>
              <a:rPr lang="en-US" sz="3600" dirty="0"/>
              <a:t>- the provision of enough detail about study procedures and data so the same procedures could, in theory or in actuality, be exactly repeated.</a:t>
            </a:r>
          </a:p>
          <a:p>
            <a:pPr marL="285750" indent="-285750">
              <a:buFont typeface="Arial" panose="020B0604020202020204" pitchFamily="34" charset="0"/>
              <a:buChar char="•"/>
            </a:pPr>
            <a:r>
              <a:rPr lang="en-US" sz="4000" b="1" dirty="0"/>
              <a:t>Results reproducibility </a:t>
            </a:r>
            <a:r>
              <a:rPr lang="en-US" sz="3600" dirty="0"/>
              <a:t>- (previously described as </a:t>
            </a:r>
            <a:r>
              <a:rPr lang="en-US" sz="3600" u="sng" dirty="0"/>
              <a:t>replicability</a:t>
            </a:r>
            <a:r>
              <a:rPr lang="en-US" sz="3600" dirty="0"/>
              <a:t>) refers to obtaining the same </a:t>
            </a:r>
            <a:r>
              <a:rPr lang="en-US" sz="3600" b="1" dirty="0"/>
              <a:t>results</a:t>
            </a:r>
            <a:r>
              <a:rPr lang="en-US" sz="3600" dirty="0"/>
              <a:t> from the conduct of an </a:t>
            </a:r>
            <a:r>
              <a:rPr lang="en-US" sz="3600" i="1" dirty="0"/>
              <a:t>independent</a:t>
            </a:r>
            <a:r>
              <a:rPr lang="en-US" sz="3600" dirty="0"/>
              <a:t> study whose procedures are as closely matched to the original experiment as possible.</a:t>
            </a:r>
          </a:p>
          <a:p>
            <a:pPr marL="285750" indent="-285750">
              <a:buFont typeface="Arial" panose="020B0604020202020204" pitchFamily="34" charset="0"/>
              <a:buChar char="•"/>
            </a:pPr>
            <a:r>
              <a:rPr lang="en-US" sz="4000" b="1" dirty="0">
                <a:solidFill>
                  <a:schemeClr val="accent5">
                    <a:lumMod val="50000"/>
                  </a:schemeClr>
                </a:solidFill>
              </a:rPr>
              <a:t>Inferential reproducibility </a:t>
            </a:r>
            <a:r>
              <a:rPr lang="en-US" sz="3600" dirty="0">
                <a:solidFill>
                  <a:schemeClr val="accent5">
                    <a:lumMod val="50000"/>
                  </a:schemeClr>
                </a:solidFill>
              </a:rPr>
              <a:t>– Drawing qualitatively similar conclusions or claims of similar strength from either an independent study [or a reanalysis of the original study].</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latin typeface="AdvTTaf7f9f4f.B"/>
              </a:rPr>
              <a:t>S Goodman, D </a:t>
            </a:r>
            <a:r>
              <a:rPr lang="en-US" dirty="0" err="1">
                <a:latin typeface="AdvTTaf7f9f4f.B"/>
              </a:rPr>
              <a:t>Fanelli</a:t>
            </a:r>
            <a:r>
              <a:rPr lang="en-US" dirty="0">
                <a:latin typeface="AdvTTaf7f9f4f.B"/>
              </a:rPr>
              <a:t>, J Ioannidis</a:t>
            </a:r>
            <a:r>
              <a:rPr lang="en-US" b="1" dirty="0">
                <a:latin typeface="AdvTTaf7f9f4f.B"/>
              </a:rPr>
              <a:t> – SCIENCE Translational Medicine (2016)</a:t>
            </a:r>
            <a:endParaRPr lang="en-US" b="1" dirty="0"/>
          </a:p>
          <a:p>
            <a:endParaRPr lang="en-US" dirty="0"/>
          </a:p>
        </p:txBody>
      </p:sp>
      <p:sp>
        <p:nvSpPr>
          <p:cNvPr id="12" name="Rectangle 11"/>
          <p:cNvSpPr/>
          <p:nvPr/>
        </p:nvSpPr>
        <p:spPr>
          <a:xfrm>
            <a:off x="1134761" y="1531612"/>
            <a:ext cx="8895138" cy="461665"/>
          </a:xfrm>
          <a:prstGeom prst="rect">
            <a:avLst/>
          </a:prstGeom>
        </p:spPr>
        <p:txBody>
          <a:bodyPr wrap="square">
            <a:spAutoFit/>
          </a:bodyPr>
          <a:lstStyle/>
          <a:p>
            <a:r>
              <a:rPr lang="en-US" sz="2400" dirty="0">
                <a:solidFill>
                  <a:srgbClr val="0066FF"/>
                </a:solidFill>
                <a:latin typeface="AdvTTaf7f9f4f.B"/>
              </a:rPr>
              <a:t>“A NEW LEXICON FOR RESEARCH REPRODUCIBILITY”</a:t>
            </a:r>
            <a:endParaRPr lang="en-US" sz="2400" dirty="0"/>
          </a:p>
        </p:txBody>
      </p:sp>
    </p:spTree>
    <p:extLst>
      <p:ext uri="{BB962C8B-B14F-4D97-AF65-F5344CB8AC3E}">
        <p14:creationId xmlns:p14="http://schemas.microsoft.com/office/powerpoint/2010/main" val="1563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Resources</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70</a:t>
            </a:fld>
            <a:endParaRPr lang="en-US"/>
          </a:p>
        </p:txBody>
      </p:sp>
    </p:spTree>
    <p:extLst>
      <p:ext uri="{BB962C8B-B14F-4D97-AF65-F5344CB8AC3E}">
        <p14:creationId xmlns:p14="http://schemas.microsoft.com/office/powerpoint/2010/main" val="39429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71</a:t>
            </a:fld>
            <a:endParaRPr lang="en-US"/>
          </a:p>
        </p:txBody>
      </p:sp>
      <p:sp>
        <p:nvSpPr>
          <p:cNvPr id="6" name="TextBox 5"/>
          <p:cNvSpPr txBox="1"/>
          <p:nvPr/>
        </p:nvSpPr>
        <p:spPr>
          <a:xfrm>
            <a:off x="361699" y="1417669"/>
            <a:ext cx="7436651" cy="424732"/>
          </a:xfrm>
          <a:prstGeom prst="rect">
            <a:avLst/>
          </a:prstGeom>
          <a:solidFill>
            <a:srgbClr val="A31527"/>
          </a:solidFill>
        </p:spPr>
        <p:txBody>
          <a:bodyPr wrap="none" rtlCol="0">
            <a:spAutoFit/>
          </a:bodyPr>
          <a:lstStyle/>
          <a:p>
            <a:r>
              <a:rPr lang="en-US" sz="2160" b="1" dirty="0">
                <a:solidFill>
                  <a:schemeClr val="bg1"/>
                </a:solidFill>
                <a:latin typeface="Century Gothic" panose="020B0502020202020204" pitchFamily="34" charset="0"/>
              </a:rPr>
              <a:t>http://campusguides.lib.utah.edu/reproducibility/start</a:t>
            </a:r>
          </a:p>
        </p:txBody>
      </p:sp>
      <p:pic>
        <p:nvPicPr>
          <p:cNvPr id="7" name="Picture 6"/>
          <p:cNvPicPr>
            <a:picLocks noChangeAspect="1"/>
          </p:cNvPicPr>
          <p:nvPr/>
        </p:nvPicPr>
        <p:blipFill>
          <a:blip r:embed="rId2"/>
          <a:stretch>
            <a:fillRect/>
          </a:stretch>
        </p:blipFill>
        <p:spPr>
          <a:xfrm>
            <a:off x="1618181" y="1864457"/>
            <a:ext cx="7884774" cy="4638875"/>
          </a:xfrm>
          <a:prstGeom prst="rect">
            <a:avLst/>
          </a:prstGeom>
        </p:spPr>
      </p:pic>
    </p:spTree>
    <p:extLst>
      <p:ext uri="{BB962C8B-B14F-4D97-AF65-F5344CB8AC3E}">
        <p14:creationId xmlns:p14="http://schemas.microsoft.com/office/powerpoint/2010/main" val="12272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72</a:t>
            </a:fld>
            <a:endParaRPr lang="en-US"/>
          </a:p>
        </p:txBody>
      </p:sp>
      <p:pic>
        <p:nvPicPr>
          <p:cNvPr id="6" name="Picture 5"/>
          <p:cNvPicPr>
            <a:picLocks noChangeAspect="1"/>
          </p:cNvPicPr>
          <p:nvPr/>
        </p:nvPicPr>
        <p:blipFill>
          <a:blip r:embed="rId2"/>
          <a:stretch>
            <a:fillRect/>
          </a:stretch>
        </p:blipFill>
        <p:spPr>
          <a:xfrm>
            <a:off x="972714" y="1217728"/>
            <a:ext cx="8765381" cy="5100638"/>
          </a:xfrm>
          <a:prstGeom prst="rect">
            <a:avLst/>
          </a:prstGeom>
        </p:spPr>
      </p:pic>
      <p:sp>
        <p:nvSpPr>
          <p:cNvPr id="7" name="Rectangle 6"/>
          <p:cNvSpPr/>
          <p:nvPr/>
        </p:nvSpPr>
        <p:spPr>
          <a:xfrm>
            <a:off x="916969" y="3761491"/>
            <a:ext cx="2314442" cy="2696966"/>
          </a:xfrm>
          <a:prstGeom prst="rect">
            <a:avLst/>
          </a:prstGeom>
          <a:noFill/>
          <a:ln>
            <a:solidFill>
              <a:srgbClr val="A315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
        <p:nvSpPr>
          <p:cNvPr id="8" name="Right Arrow 7"/>
          <p:cNvSpPr/>
          <p:nvPr/>
        </p:nvSpPr>
        <p:spPr>
          <a:xfrm>
            <a:off x="300519" y="4611813"/>
            <a:ext cx="793679" cy="130996"/>
          </a:xfrm>
          <a:prstGeom prst="rightArrow">
            <a:avLst/>
          </a:prstGeom>
          <a:solidFill>
            <a:srgbClr val="A315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9525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Research Reproducibility Coalition</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73</a:t>
            </a:fld>
            <a:endParaRPr lang="en-US"/>
          </a:p>
        </p:txBody>
      </p:sp>
    </p:spTree>
    <p:extLst>
      <p:ext uri="{BB962C8B-B14F-4D97-AF65-F5344CB8AC3E}">
        <p14:creationId xmlns:p14="http://schemas.microsoft.com/office/powerpoint/2010/main" val="409601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the Coalition?</a:t>
            </a:r>
          </a:p>
        </p:txBody>
      </p:sp>
      <p:sp>
        <p:nvSpPr>
          <p:cNvPr id="7" name="Content Placeholder 6"/>
          <p:cNvSpPr>
            <a:spLocks noGrp="1"/>
          </p:cNvSpPr>
          <p:nvPr>
            <p:ph sz="half" idx="1"/>
          </p:nvPr>
        </p:nvSpPr>
        <p:spPr/>
        <p:txBody>
          <a:bodyPr/>
          <a:lstStyle/>
          <a:p>
            <a:r>
              <a:rPr lang="en-US" sz="3600" dirty="0">
                <a:latin typeface="Helvetica" pitchFamily="2" charset="0"/>
              </a:rPr>
              <a:t>Interested people and leaders in reproducibility</a:t>
            </a:r>
          </a:p>
          <a:p>
            <a:r>
              <a:rPr lang="en-US" sz="3600" dirty="0">
                <a:latin typeface="Helvetica" pitchFamily="2" charset="0"/>
              </a:rPr>
              <a:t>Meets quarterly</a:t>
            </a:r>
          </a:p>
          <a:p>
            <a:r>
              <a:rPr lang="en-US" sz="3600" dirty="0">
                <a:latin typeface="Helvetica" pitchFamily="2" charset="0"/>
              </a:rPr>
              <a:t>Forum, discussion group</a:t>
            </a:r>
          </a:p>
          <a:p>
            <a:pPr lvl="1"/>
            <a:r>
              <a:rPr lang="en-US" sz="3200" dirty="0">
                <a:latin typeface="Helvetica" pitchFamily="2" charset="0"/>
              </a:rPr>
              <a:t>What can we do to advance reproducibility?</a:t>
            </a:r>
          </a:p>
          <a:p>
            <a:r>
              <a:rPr lang="en-US" sz="3600" dirty="0">
                <a:latin typeface="Helvetica" pitchFamily="2" charset="0"/>
              </a:rPr>
              <a:t>To join email melissa.rethlefsen@utah.edu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684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30996" y="2371446"/>
            <a:ext cx="10741631" cy="1293019"/>
          </a:xfrm>
        </p:spPr>
        <p:txBody>
          <a:bodyPr/>
          <a:lstStyle/>
          <a:p>
            <a:r>
              <a:rPr lang="en-US" dirty="0"/>
              <a:t>Grand Rounds: </a:t>
            </a:r>
          </a:p>
          <a:p>
            <a:r>
              <a:rPr lang="en-US" dirty="0"/>
              <a:t>Research Reproducibility</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75</a:t>
            </a:fld>
            <a:endParaRPr lang="en-US"/>
          </a:p>
        </p:txBody>
      </p:sp>
    </p:spTree>
    <p:extLst>
      <p:ext uri="{BB962C8B-B14F-4D97-AF65-F5344CB8AC3E}">
        <p14:creationId xmlns:p14="http://schemas.microsoft.com/office/powerpoint/2010/main" val="174367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5"/>
          </p:nvPr>
        </p:nvSpPr>
        <p:spPr/>
        <p:txBody>
          <a:bodyPr/>
          <a:lstStyle/>
          <a:p>
            <a:endParaRPr lang="en-US"/>
          </a:p>
        </p:txBody>
      </p:sp>
      <p:pic>
        <p:nvPicPr>
          <p:cNvPr id="9" name="Picture 8"/>
          <p:cNvPicPr>
            <a:picLocks noChangeAspect="1"/>
          </p:cNvPicPr>
          <p:nvPr/>
        </p:nvPicPr>
        <p:blipFill>
          <a:blip r:embed="rId2"/>
          <a:stretch>
            <a:fillRect/>
          </a:stretch>
        </p:blipFill>
        <p:spPr>
          <a:xfrm>
            <a:off x="773201" y="1213636"/>
            <a:ext cx="9813827" cy="5116529"/>
          </a:xfrm>
          <a:prstGeom prst="rect">
            <a:avLst/>
          </a:prstGeom>
        </p:spPr>
      </p:pic>
    </p:spTree>
    <p:extLst>
      <p:ext uri="{BB962C8B-B14F-4D97-AF65-F5344CB8AC3E}">
        <p14:creationId xmlns:p14="http://schemas.microsoft.com/office/powerpoint/2010/main" val="9601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Where can I go?</a:t>
            </a:r>
          </a:p>
        </p:txBody>
      </p:sp>
      <p:sp>
        <p:nvSpPr>
          <p:cNvPr id="7" name="Content Placeholder 6"/>
          <p:cNvSpPr>
            <a:spLocks noGrp="1"/>
          </p:cNvSpPr>
          <p:nvPr>
            <p:ph sz="half" idx="1"/>
          </p:nvPr>
        </p:nvSpPr>
        <p:spPr/>
        <p:txBody>
          <a:bodyPr/>
          <a:lstStyle/>
          <a:p>
            <a:r>
              <a:rPr lang="en-US" dirty="0"/>
              <a:t>Tuesdays, 12-1 pm, EHSL Synapse</a:t>
            </a:r>
          </a:p>
          <a:p>
            <a:r>
              <a:rPr lang="en-US" dirty="0"/>
              <a:t>Twitter: #</a:t>
            </a:r>
            <a:r>
              <a:rPr lang="en-US" dirty="0" err="1"/>
              <a:t>UtahGRRR</a:t>
            </a:r>
            <a:endParaRPr lang="en-US" dirty="0"/>
          </a:p>
          <a:p>
            <a:r>
              <a:rPr lang="en-US" sz="3300" dirty="0"/>
              <a:t>Schedule: </a:t>
            </a:r>
            <a:r>
              <a:rPr lang="en-US" sz="2400" dirty="0">
                <a:hlinkClick r:id="rId2"/>
              </a:rPr>
              <a:t>http://campusguides.lib.utah.edu/UtahRR18/GRRR</a:t>
            </a:r>
            <a:r>
              <a:rPr lang="en-US" sz="2400" dirty="0"/>
              <a:t> </a:t>
            </a:r>
          </a:p>
          <a:p>
            <a:r>
              <a:rPr lang="en-US" sz="3300" dirty="0"/>
              <a:t>Videos: </a:t>
            </a:r>
            <a:r>
              <a:rPr lang="en-US" sz="2400" dirty="0">
                <a:hlinkClick r:id="rId3"/>
              </a:rPr>
              <a:t>https://library.med.utah.edu/e-channel/portfolio/research-reproducibility-conference/</a:t>
            </a:r>
            <a:r>
              <a:rPr lang="en-US" dirty="0"/>
              <a:t>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77</a:t>
            </a:fld>
            <a:endParaRPr lang="en-US"/>
          </a:p>
        </p:txBody>
      </p:sp>
      <p:pic>
        <p:nvPicPr>
          <p:cNvPr id="3" name="Picture 2" descr="A screenshot of a cell phone&#10;&#10;Description automatically generated">
            <a:extLst>
              <a:ext uri="{FF2B5EF4-FFF2-40B4-BE49-F238E27FC236}">
                <a16:creationId xmlns:a16="http://schemas.microsoft.com/office/drawing/2014/main" id="{B5AC2AF3-45C0-2148-A1AD-B15C88F38D45}"/>
              </a:ext>
            </a:extLst>
          </p:cNvPr>
          <p:cNvPicPr>
            <a:picLocks noChangeAspect="1"/>
          </p:cNvPicPr>
          <p:nvPr/>
        </p:nvPicPr>
        <p:blipFill>
          <a:blip r:embed="rId4"/>
          <a:stretch>
            <a:fillRect/>
          </a:stretch>
        </p:blipFill>
        <p:spPr>
          <a:xfrm>
            <a:off x="4979419" y="1922436"/>
            <a:ext cx="5993381" cy="5816832"/>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D0F6DAE-27C6-9C48-8FEC-F58CD93432B7}"/>
                  </a:ext>
                </a:extLst>
              </p14:cNvPr>
              <p14:cNvContentPartPr/>
              <p14:nvPr/>
            </p14:nvContentPartPr>
            <p14:xfrm>
              <a:off x="4694839" y="1777941"/>
              <a:ext cx="2399760" cy="964800"/>
            </p14:xfrm>
          </p:contentPart>
        </mc:Choice>
        <mc:Fallback xmlns="">
          <p:pic>
            <p:nvPicPr>
              <p:cNvPr id="4" name="Ink 3">
                <a:extLst>
                  <a:ext uri="{FF2B5EF4-FFF2-40B4-BE49-F238E27FC236}">
                    <a16:creationId xmlns:a16="http://schemas.microsoft.com/office/drawing/2014/main" id="{0D0F6DAE-27C6-9C48-8FEC-F58CD93432B7}"/>
                  </a:ext>
                </a:extLst>
              </p:cNvPr>
              <p:cNvPicPr/>
              <p:nvPr/>
            </p:nvPicPr>
            <p:blipFill>
              <a:blip r:embed="rId6"/>
              <a:stretch>
                <a:fillRect/>
              </a:stretch>
            </p:blipFill>
            <p:spPr>
              <a:xfrm>
                <a:off x="4677559" y="1760661"/>
                <a:ext cx="2434320" cy="999360"/>
              </a:xfrm>
              <a:prstGeom prst="rect">
                <a:avLst/>
              </a:prstGeom>
            </p:spPr>
          </p:pic>
        </mc:Fallback>
      </mc:AlternateContent>
    </p:spTree>
    <p:extLst>
      <p:ext uri="{BB962C8B-B14F-4D97-AF65-F5344CB8AC3E}">
        <p14:creationId xmlns:p14="http://schemas.microsoft.com/office/powerpoint/2010/main" val="66010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61818" y="2533263"/>
            <a:ext cx="10664576" cy="1293019"/>
          </a:xfrm>
        </p:spPr>
        <p:txBody>
          <a:bodyPr/>
          <a:lstStyle/>
          <a:p>
            <a:r>
              <a:rPr lang="en-US" dirty="0"/>
              <a:t>Research Reproducibility 2018 (#UtahRR18)</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78</a:t>
            </a:fld>
            <a:endParaRPr lang="en-US"/>
          </a:p>
        </p:txBody>
      </p:sp>
    </p:spTree>
    <p:extLst>
      <p:ext uri="{BB962C8B-B14F-4D97-AF65-F5344CB8AC3E}">
        <p14:creationId xmlns:p14="http://schemas.microsoft.com/office/powerpoint/2010/main" val="4967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UtahRR18 – June 15, 2017</a:t>
            </a:r>
          </a:p>
        </p:txBody>
      </p:sp>
      <p:sp>
        <p:nvSpPr>
          <p:cNvPr id="7" name="Content Placeholder 6"/>
          <p:cNvSpPr>
            <a:spLocks noGrp="1"/>
          </p:cNvSpPr>
          <p:nvPr>
            <p:ph sz="half" idx="1"/>
          </p:nvPr>
        </p:nvSpPr>
        <p:spPr/>
        <p:txBody>
          <a:bodyPr/>
          <a:lstStyle/>
          <a:p>
            <a:r>
              <a:rPr lang="en-US" b="1" dirty="0"/>
              <a:t>Conference Theme</a:t>
            </a:r>
            <a:r>
              <a:rPr lang="en-US" dirty="0"/>
              <a:t>: Building Research Integrity Through Reproducibility</a:t>
            </a:r>
          </a:p>
          <a:p>
            <a:r>
              <a:rPr lang="en-US" dirty="0"/>
              <a:t>Web Site: </a:t>
            </a:r>
            <a:r>
              <a:rPr lang="en-US" dirty="0">
                <a:hlinkClick r:id="rId2"/>
              </a:rPr>
              <a:t>http://campusguides.lib.utah.edu/UtahRR18/Conference</a:t>
            </a:r>
            <a:r>
              <a:rPr lang="en-US" dirty="0"/>
              <a:t> </a:t>
            </a:r>
          </a:p>
          <a:p>
            <a:r>
              <a:rPr lang="en-US" dirty="0"/>
              <a:t>I think there was another one in 2018</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335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The Problem</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stretch>
            <a:fillRect/>
          </a:stretch>
        </p:blipFill>
        <p:spPr>
          <a:xfrm>
            <a:off x="7242200" y="5078315"/>
            <a:ext cx="3511600" cy="2286198"/>
          </a:xfrm>
          <a:prstGeom prst="rect">
            <a:avLst/>
          </a:prstGeom>
        </p:spPr>
      </p:pic>
    </p:spTree>
    <p:extLst>
      <p:ext uri="{BB962C8B-B14F-4D97-AF65-F5344CB8AC3E}">
        <p14:creationId xmlns:p14="http://schemas.microsoft.com/office/powerpoint/2010/main" val="320976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Questions?</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80</a:t>
            </a:fld>
            <a:endParaRPr lang="en-US"/>
          </a:p>
        </p:txBody>
      </p:sp>
    </p:spTree>
    <p:extLst>
      <p:ext uri="{BB962C8B-B14F-4D97-AF65-F5344CB8AC3E}">
        <p14:creationId xmlns:p14="http://schemas.microsoft.com/office/powerpoint/2010/main" val="308913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830A-EE03-1F43-B603-A9A72AD86541}"/>
              </a:ext>
            </a:extLst>
          </p:cNvPr>
          <p:cNvSpPr>
            <a:spLocks noGrp="1"/>
          </p:cNvSpPr>
          <p:nvPr>
            <p:ph type="body" sz="quarter" idx="10"/>
          </p:nvPr>
        </p:nvSpPr>
        <p:spPr>
          <a:xfrm>
            <a:off x="2743200" y="1355295"/>
            <a:ext cx="5486400" cy="1724025"/>
          </a:xfrm>
        </p:spPr>
        <p:txBody>
          <a:bodyPr/>
          <a:lstStyle/>
          <a:p>
            <a:r>
              <a:rPr lang="en-US" dirty="0"/>
              <a:t>To the Workshop!</a:t>
            </a:r>
          </a:p>
        </p:txBody>
      </p:sp>
      <p:sp>
        <p:nvSpPr>
          <p:cNvPr id="3" name="Text Placeholder 2">
            <a:extLst>
              <a:ext uri="{FF2B5EF4-FFF2-40B4-BE49-F238E27FC236}">
                <a16:creationId xmlns:a16="http://schemas.microsoft.com/office/drawing/2014/main" id="{8466C577-2811-284D-AB78-A14AB54327A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C1E947A-C45A-5A48-ADFD-36AA04B72A33}"/>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D4F68C54-13E6-714E-B9FA-53A68874F8EF}"/>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EC26E0BA-3FFB-DB43-BAAC-038D3AE54D4A}"/>
              </a:ext>
            </a:extLst>
          </p:cNvPr>
          <p:cNvSpPr/>
          <p:nvPr/>
        </p:nvSpPr>
        <p:spPr>
          <a:xfrm>
            <a:off x="3800169" y="3847035"/>
            <a:ext cx="3372462" cy="978729"/>
          </a:xfrm>
          <a:prstGeom prst="rect">
            <a:avLst/>
          </a:prstGeom>
        </p:spPr>
        <p:txBody>
          <a:bodyPr wrap="none">
            <a:spAutoFit/>
          </a:bodyPr>
          <a:lstStyle/>
          <a:p>
            <a:r>
              <a:rPr lang="en-US" dirty="0">
                <a:hlinkClick r:id="rId2"/>
              </a:rPr>
              <a:t>https://osf.io/wpqsv/</a:t>
            </a:r>
            <a:endParaRPr lang="en-US" dirty="0"/>
          </a:p>
          <a:p>
            <a:endParaRPr lang="en-US" dirty="0"/>
          </a:p>
        </p:txBody>
      </p:sp>
    </p:spTree>
    <p:extLst>
      <p:ext uri="{BB962C8B-B14F-4D97-AF65-F5344CB8AC3E}">
        <p14:creationId xmlns:p14="http://schemas.microsoft.com/office/powerpoint/2010/main" val="23226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i="1" dirty="0"/>
              <a:t>”Early signs”</a:t>
            </a:r>
            <a:endParaRPr lang="en-US" dirty="0"/>
          </a:p>
        </p:txBody>
      </p:sp>
      <p:pic>
        <p:nvPicPr>
          <p:cNvPr id="18" name="Content Placeholder 17"/>
          <p:cNvPicPr>
            <a:picLocks noGrp="1" noChangeAspect="1"/>
          </p:cNvPicPr>
          <p:nvPr>
            <p:ph sz="half" idx="1"/>
          </p:nvPr>
        </p:nvPicPr>
        <p:blipFill>
          <a:blip r:embed="rId2"/>
          <a:stretch>
            <a:fillRect/>
          </a:stretch>
        </p:blipFill>
        <p:spPr>
          <a:xfrm>
            <a:off x="1098472" y="1652618"/>
            <a:ext cx="4005419" cy="5346655"/>
          </a:xfrm>
          <a:prstGeom prst="rect">
            <a:avLst/>
          </a:prstGeom>
        </p:spPr>
      </p:pic>
      <p:sp>
        <p:nvSpPr>
          <p:cNvPr id="13" name="Text Placeholder 12"/>
          <p:cNvSpPr>
            <a:spLocks noGrp="1"/>
          </p:cNvSpPr>
          <p:nvPr>
            <p:ph type="body" sz="quarter" idx="11"/>
          </p:nvPr>
        </p:nvSpPr>
        <p:spPr/>
        <p:txBody>
          <a:bodyPr/>
          <a:lstStyle/>
          <a:p>
            <a:endParaRPr lang="en-US"/>
          </a:p>
        </p:txBody>
      </p:sp>
      <p:sp>
        <p:nvSpPr>
          <p:cNvPr id="14" name="Text Placeholder 13"/>
          <p:cNvSpPr>
            <a:spLocks noGrp="1"/>
          </p:cNvSpPr>
          <p:nvPr>
            <p:ph type="body" sz="quarter" idx="12"/>
          </p:nvPr>
        </p:nvSpPr>
        <p:spPr/>
        <p:txBody>
          <a:bodyPr/>
          <a:lstStyle/>
          <a:p>
            <a:endParaRPr lang="en-US"/>
          </a:p>
        </p:txBody>
      </p:sp>
      <p:sp>
        <p:nvSpPr>
          <p:cNvPr id="15" name="Text Placeholder 14"/>
          <p:cNvSpPr>
            <a:spLocks noGrp="1"/>
          </p:cNvSpPr>
          <p:nvPr>
            <p:ph type="body" sz="quarter" idx="13"/>
          </p:nvPr>
        </p:nvSpPr>
        <p:spPr/>
        <p:txBody>
          <a:bodyPr/>
          <a:lstStyle/>
          <a:p>
            <a:endParaRPr lang="en-US"/>
          </a:p>
        </p:txBody>
      </p:sp>
      <p:sp>
        <p:nvSpPr>
          <p:cNvPr id="16" name="Content Placeholder 15"/>
          <p:cNvSpPr>
            <a:spLocks noGrp="1"/>
          </p:cNvSpPr>
          <p:nvPr>
            <p:ph sz="half" idx="15"/>
          </p:nvPr>
        </p:nvSpPr>
        <p:spPr>
          <a:xfrm>
            <a:off x="5460785" y="1665194"/>
            <a:ext cx="4544872" cy="5350804"/>
          </a:xfrm>
        </p:spPr>
        <p:txBody>
          <a:bodyPr>
            <a:normAutofit fontScale="92500" lnSpcReduction="20000"/>
          </a:bodyPr>
          <a:lstStyle/>
          <a:p>
            <a:pPr marL="0" indent="0">
              <a:buNone/>
            </a:pPr>
            <a:r>
              <a:rPr lang="en-US" sz="3600" dirty="0">
                <a:solidFill>
                  <a:schemeClr val="tx2"/>
                </a:solidFill>
                <a:latin typeface="Calibri" panose="020F0502020204030204" pitchFamily="34" charset="0"/>
              </a:rPr>
              <a:t>Almost all biomedical studies currently are “statistically significant”</a:t>
            </a:r>
          </a:p>
          <a:p>
            <a:pPr marL="0" indent="0">
              <a:buNone/>
            </a:pPr>
            <a:endParaRPr lang="en-US" sz="3600" dirty="0">
              <a:latin typeface="Calibri" panose="020F0502020204030204" pitchFamily="34" charset="0"/>
            </a:endParaRPr>
          </a:p>
          <a:p>
            <a:pPr marL="0" indent="0">
              <a:buNone/>
            </a:pPr>
            <a:r>
              <a:rPr lang="en-US" sz="3600" dirty="0">
                <a:latin typeface="Calibri" panose="020F0502020204030204" pitchFamily="34" charset="0"/>
              </a:rPr>
              <a:t>In a survey of 389 epidemiological studies published in 2004-2005 in major general and specialty medical journals, 89% highlighted some statistically significant relative risk</a:t>
            </a:r>
          </a:p>
          <a:p>
            <a:endParaRPr lang="en-US" dirty="0"/>
          </a:p>
        </p:txBody>
      </p:sp>
      <p:sp>
        <p:nvSpPr>
          <p:cNvPr id="17" name="Text Placeholder 16"/>
          <p:cNvSpPr>
            <a:spLocks noGrp="1"/>
          </p:cNvSpPr>
          <p:nvPr>
            <p:ph type="body" sz="quarter" idx="16"/>
          </p:nvPr>
        </p:nvSpPr>
        <p:spPr>
          <a:xfrm>
            <a:off x="5460785" y="7035048"/>
            <a:ext cx="5808600" cy="369888"/>
          </a:xfrm>
        </p:spPr>
        <p:txBody>
          <a:bodyPr/>
          <a:lstStyle/>
          <a:p>
            <a:r>
              <a:rPr lang="en-US" dirty="0">
                <a:latin typeface="Calibri" panose="020F0502020204030204" pitchFamily="34" charset="0"/>
              </a:rPr>
              <a:t>Kavvoura et al. </a:t>
            </a:r>
            <a:r>
              <a:rPr lang="en-US" dirty="0" err="1">
                <a:latin typeface="Calibri" panose="020F0502020204030204" pitchFamily="34" charset="0"/>
              </a:rPr>
              <a:t>PLoS</a:t>
            </a:r>
            <a:r>
              <a:rPr lang="en-US" dirty="0">
                <a:latin typeface="Calibri" panose="020F0502020204030204" pitchFamily="34" charset="0"/>
              </a:rPr>
              <a:t> Medicine (March 2007)</a:t>
            </a:r>
          </a:p>
          <a:p>
            <a:endParaRPr lang="en-US" dirty="0"/>
          </a:p>
        </p:txBody>
      </p:sp>
    </p:spTree>
    <p:extLst>
      <p:ext uri="{BB962C8B-B14F-4D97-AF65-F5344CB8AC3E}">
        <p14:creationId xmlns:p14="http://schemas.microsoft.com/office/powerpoint/2010/main" val="379127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6F08B7-1F71-4F99-B35D-690FBC859C9A}">
  <ds:schemaRefs>
    <ds:schemaRef ds:uri="http://schemas.microsoft.com/sharepoint/events"/>
  </ds:schemaRefs>
</ds:datastoreItem>
</file>

<file path=customXml/itemProps2.xml><?xml version="1.0" encoding="utf-8"?>
<ds:datastoreItem xmlns:ds="http://schemas.openxmlformats.org/officeDocument/2006/customXml" ds:itemID="{BCDE85B8-B306-4605-8819-4A30DA8C0D5D}">
  <ds:schemaRefs>
    <ds:schemaRef ds:uri="http://schemas.microsoft.com/sharepoint/v3/contenttype/forms"/>
  </ds:schemaRefs>
</ds:datastoreItem>
</file>

<file path=customXml/itemProps3.xml><?xml version="1.0" encoding="utf-8"?>
<ds:datastoreItem xmlns:ds="http://schemas.openxmlformats.org/officeDocument/2006/customXml" ds:itemID="{405D53D2-4C8C-4500-874F-8AD70E4DEB2D}">
  <ds:schemaRefs>
    <ds:schemaRef ds:uri="http://schemas.microsoft.com/office/2006/documentManagement/types"/>
    <ds:schemaRef ds:uri="http://purl.org/dc/terms/"/>
    <ds:schemaRef ds:uri="http://schemas.microsoft.com/office/2006/metadata/properties"/>
    <ds:schemaRef ds:uri="402b49ca-617a-4412-a136-22a821ef8eb4"/>
    <ds:schemaRef ds:uri="http://purl.org/dc/elements/1.1/"/>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E546632D-6F77-41CB-AF7B-1A02CDAC0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96</TotalTime>
  <Words>3339</Words>
  <Application>Microsoft Macintosh PowerPoint</Application>
  <PresentationFormat>Custom</PresentationFormat>
  <Paragraphs>387</Paragraphs>
  <Slides>81</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AdvTTaf7f9f4f.B</vt:lpstr>
      <vt:lpstr>Arial</vt:lpstr>
      <vt:lpstr>Calibri</vt:lpstr>
      <vt:lpstr>Century Gothic</vt:lpstr>
      <vt:lpstr>Century Gothic Bold</vt:lpstr>
      <vt:lpstr>Century Gothic Bold Italic</vt:lpstr>
      <vt:lpstr>Helvetica</vt:lpstr>
      <vt:lpstr>Open Sans</vt:lpstr>
      <vt:lpstr>Verdana</vt:lpstr>
      <vt:lpstr>Office Theme</vt:lpstr>
      <vt:lpstr>Introduction to Rigor, Transparency and Reproducibility in Research </vt:lpstr>
      <vt:lpstr>Introduction to Rigor, Transparency and Reproducibility in Research </vt:lpstr>
      <vt:lpstr>Agenda</vt:lpstr>
      <vt:lpstr>Then HANDS-ON Collaborative example!</vt:lpstr>
      <vt:lpstr>PowerPoint Presentation</vt:lpstr>
      <vt:lpstr>What is reproducibility?</vt:lpstr>
      <vt:lpstr>Other terms: </vt:lpstr>
      <vt:lpstr>PowerPoint Presentation</vt:lpstr>
      <vt:lpstr>”Early signs”</vt:lpstr>
      <vt:lpstr>PowerPoint Presentation</vt:lpstr>
      <vt:lpstr>PowerPoint Presentation</vt:lpstr>
      <vt:lpstr>PowerPoint Presentation</vt:lpstr>
      <vt:lpstr>PowerPoint Presentation</vt:lpstr>
      <vt:lpstr>PowerPoint Presentation</vt:lpstr>
      <vt:lpstr>Potential sources of problem </vt:lpstr>
      <vt:lpstr>Psychological</vt:lpstr>
      <vt:lpstr>Psychological</vt:lpstr>
      <vt:lpstr>Incentives/Cultural</vt:lpstr>
      <vt:lpstr>Technical</vt:lpstr>
      <vt:lpstr>Researcher Degrees of Freedom</vt:lpstr>
      <vt:lpstr>PowerPoint Presentation</vt:lpstr>
      <vt:lpstr>PowerPoint Presentation</vt:lpstr>
      <vt:lpstr>Potential solutions</vt:lpstr>
      <vt:lpstr>PowerPoint Presentation</vt:lpstr>
      <vt:lpstr>Potential solutions</vt:lpstr>
      <vt:lpstr>Potential solutions</vt:lpstr>
      <vt:lpstr>The $1,000 Preregistration challenge</vt:lpstr>
      <vt:lpstr>Is anyone pre-registration curious?</vt:lpstr>
      <vt:lpstr>Potential solutions</vt:lpstr>
      <vt:lpstr>Tools for Reproducible Research</vt:lpstr>
      <vt:lpstr>PowerPoint Presentation</vt:lpstr>
      <vt:lpstr>Tips from kbroman.org/steps2rr/</vt:lpstr>
      <vt:lpstr>PowerPoint Presentation</vt:lpstr>
      <vt:lpstr>PowerPoint Presentation</vt:lpstr>
      <vt:lpstr>PowerPoint Presentation</vt:lpstr>
      <vt:lpstr>Challenges</vt:lpstr>
      <vt:lpstr>Challenges II</vt:lpstr>
      <vt:lpstr>Not all gloom and doom</vt:lpstr>
      <vt:lpstr>Hollie’s Corner</vt:lpstr>
      <vt:lpstr>PowerPoint Presentation</vt:lpstr>
      <vt:lpstr>Amy Cuddy - Power Posing,  “free, no-tech life hack”</vt:lpstr>
      <vt:lpstr>The Power Pose Study’s Rise to “Power”</vt:lpstr>
      <vt:lpstr>The Power Pose Study’s Demise</vt:lpstr>
      <vt:lpstr>PowerPoint Presentation</vt:lpstr>
      <vt:lpstr>PowerPoint Presentation</vt:lpstr>
      <vt:lpstr>PowerPoint Presentation</vt:lpstr>
      <vt:lpstr>PowerPoint Presentation</vt:lpstr>
      <vt:lpstr>PowerPoint Presentation</vt:lpstr>
      <vt:lpstr>NIH – Part of the Problem?</vt:lpstr>
      <vt:lpstr>PowerPoint Presentation</vt:lpstr>
      <vt:lpstr>NIH Guiding Principles for Rigor &amp; Transparency</vt:lpstr>
      <vt:lpstr>NIH Guiding Principles for Rigor &amp; Transparency, cont.</vt:lpstr>
      <vt:lpstr>Principles and Guidelines for Reporting Preclinical Research</vt:lpstr>
      <vt:lpstr>Transparency in Reporting</vt:lpstr>
      <vt:lpstr>Data and Material Sharing</vt:lpstr>
      <vt:lpstr>Consideration of Refutations</vt:lpstr>
      <vt:lpstr>Best Practice Guidelines for:</vt:lpstr>
      <vt:lpstr>Endorsements</vt:lpstr>
      <vt:lpstr>PowerPoint Presentation</vt:lpstr>
      <vt:lpstr>PowerPoint Presentation</vt:lpstr>
      <vt:lpstr>PowerPoint Presentation</vt:lpstr>
      <vt:lpstr>Rigor and Transparency</vt:lpstr>
      <vt:lpstr>Rigor and Transparency</vt:lpstr>
      <vt:lpstr>Rigor and Transparency</vt:lpstr>
      <vt:lpstr>Rigor and Transparency</vt:lpstr>
      <vt:lpstr>Rigor and Transparency</vt:lpstr>
      <vt:lpstr>Resources</vt:lpstr>
      <vt:lpstr>PowerPoint Presentation</vt:lpstr>
      <vt:lpstr>What are we doing?</vt:lpstr>
      <vt:lpstr>PowerPoint Presentation</vt:lpstr>
      <vt:lpstr>PowerPoint Presentation</vt:lpstr>
      <vt:lpstr>PowerPoint Presentation</vt:lpstr>
      <vt:lpstr>PowerPoint Presentation</vt:lpstr>
      <vt:lpstr>What is the Coalition?</vt:lpstr>
      <vt:lpstr>PowerPoint Presentation</vt:lpstr>
      <vt:lpstr>PowerPoint Presentation</vt:lpstr>
      <vt:lpstr>Where can I go?</vt:lpstr>
      <vt:lpstr>PowerPoint Presentation</vt:lpstr>
      <vt:lpstr>UtahRR18 – June 15, 2017</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Rigor, Transparency and Reproducibility in Research </dc:title>
  <dc:creator>andrew wilson</dc:creator>
  <cp:lastModifiedBy>andrew wilson</cp:lastModifiedBy>
  <cp:revision>8</cp:revision>
  <dcterms:created xsi:type="dcterms:W3CDTF">2019-09-20T23:02:43Z</dcterms:created>
  <dcterms:modified xsi:type="dcterms:W3CDTF">2020-09-16T18:50:59Z</dcterms:modified>
</cp:coreProperties>
</file>